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31.xml.rels" ContentType="application/vnd.openxmlformats-package.relationships+xml"/>
  <Override PartName="/ppt/notesSlides/notesSlide31.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9.png" ContentType="image/png"/>
  <Override PartName="/ppt/media/image21.jpeg" ContentType="image/jpeg"/>
  <Override PartName="/ppt/media/image22.png" ContentType="image/png"/>
  <Override PartName="/ppt/media/image24.jpeg" ContentType="image/jpeg"/>
  <Override PartName="/ppt/media/image17.jpeg" ContentType="image/jpeg"/>
  <Override PartName="/ppt/media/image16.jpeg" ContentType="image/jpeg"/>
  <Override PartName="/ppt/media/image3.tif" ContentType="image/tiff"/>
  <Override PartName="/ppt/media/image15.png" ContentType="image/png"/>
  <Override PartName="/ppt/media/image14.png" ContentType="image/png"/>
  <Override PartName="/ppt/media/image1.jpeg" ContentType="image/jpeg"/>
  <Override PartName="/ppt/media/image10.png" ContentType="image/png"/>
  <Override PartName="/ppt/media/image35.jpeg" ContentType="image/jpeg"/>
  <Override PartName="/ppt/media/image20.jpeg" ContentType="image/jpeg"/>
  <Override PartName="/ppt/media/image59.wmf" ContentType="image/x-wmf"/>
  <Override PartName="/ppt/media/image12.png" ContentType="image/png"/>
  <Override PartName="/ppt/media/image25.jpeg" ContentType="image/jpeg"/>
  <Override PartName="/ppt/media/image2.png" ContentType="image/png"/>
  <Override PartName="/ppt/media/image4.jpeg" ContentType="image/jpeg"/>
  <Override PartName="/ppt/media/image40.png" ContentType="image/png"/>
  <Override PartName="/ppt/media/image26.jpeg" ContentType="image/jpeg"/>
  <Override PartName="/ppt/media/image42.png" ContentType="image/png"/>
  <Override PartName="/ppt/media/image5.jpeg" ContentType="image/jpeg"/>
  <Override PartName="/ppt/media/image27.jpeg" ContentType="image/jpeg"/>
  <Override PartName="/ppt/media/image50.jpeg" ContentType="image/jpeg"/>
  <Override PartName="/ppt/media/image52.png" ContentType="image/png"/>
  <Override PartName="/ppt/media/image6.jpeg" ContentType="image/jpeg"/>
  <Override PartName="/ppt/media/image18.png" ContentType="image/png"/>
  <Override PartName="/ppt/media/image28.jpeg" ContentType="image/jpeg"/>
  <Override PartName="/ppt/media/image51.jpeg" ContentType="image/jpeg"/>
  <Override PartName="/ppt/media/image37.jpeg" ContentType="image/jpeg"/>
  <Override PartName="/ppt/media/image43.jpeg" ContentType="image/jpeg"/>
  <Override PartName="/ppt/media/image45.png" ContentType="image/png"/>
  <Override PartName="/ppt/media/image33.jpeg" ContentType="image/jpeg"/>
  <Override PartName="/ppt/media/image46.jpeg" ContentType="image/jpeg"/>
  <Override PartName="/ppt/media/image47.jpeg" ContentType="image/jpeg"/>
  <Override PartName="/ppt/media/image41.png" ContentType="image/png"/>
  <Override PartName="/ppt/media/image48.jpeg" ContentType="image/jpeg"/>
  <Override PartName="/ppt/media/image53.jpeg" ContentType="image/jpeg"/>
  <Override PartName="/ppt/media/image49.jpeg" ContentType="image/jpeg"/>
  <Override PartName="/ppt/media/image54.jpeg" ContentType="image/jpeg"/>
  <Override PartName="/ppt/media/image56.jpeg" ContentType="image/jpeg"/>
  <Override PartName="/ppt/media/image36.png" ContentType="image/png"/>
  <Override PartName="/ppt/media/image57.jpeg" ContentType="image/jpeg"/>
  <Override PartName="/ppt/media/image11.png" ContentType="image/png"/>
  <Override PartName="/ppt/media/image19.jpeg" ContentType="image/jpeg"/>
  <Override PartName="/ppt/media/image58.png" ContentType="image/png"/>
  <Override PartName="/ppt/media/image34.jpeg" ContentType="image/jpeg"/>
  <Override PartName="/ppt/media/image32.jpeg" ContentType="image/jpeg"/>
  <Override PartName="/ppt/media/image31.jpeg" ContentType="image/jpeg"/>
  <Override PartName="/ppt/media/image30.jpeg" ContentType="image/jpeg"/>
  <Override PartName="/ppt/media/image9.png" ContentType="image/png"/>
  <Override PartName="/ppt/media/image7.jpeg" ContentType="image/jpeg"/>
  <Override PartName="/ppt/media/image38.jpeg" ContentType="image/jpeg"/>
  <Override PartName="/ppt/media/image13.jpeg" ContentType="image/jpeg"/>
  <Override PartName="/ppt/media/image44.png" ContentType="image/png"/>
  <Override PartName="/ppt/media/image23.png" ContentType="image/png"/>
  <Override PartName="/ppt/media/image55.jpeg" ContentType="image/jpeg"/>
  <Override PartName="/ppt/media/image39.jpeg" ContentType="image/jpeg"/>
  <Override PartName="/ppt/media/image8.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Rectangle 1"/>
          <p:cNvSpPr/>
          <p:nvPr/>
        </p:nvSpPr>
        <p:spPr>
          <a:xfrm>
            <a:off x="0" y="0"/>
            <a:ext cx="6858000" cy="9144000"/>
          </a:xfrm>
          <a:prstGeom prst="rect">
            <a:avLst/>
          </a:prstGeom>
          <a:solidFill>
            <a:srgbClr val="ffffff"/>
          </a:solidFill>
          <a:ln>
            <a:noFill/>
          </a:ln>
        </p:spPr>
      </p:sp>
      <p:sp>
        <p:nvSpPr>
          <p:cNvPr id="124" name="PlaceHolder 2"/>
          <p:cNvSpPr>
            <a:spLocks noGrp="1"/>
          </p:cNvSpPr>
          <p:nvPr>
            <p:ph type="hdr"/>
          </p:nvPr>
        </p:nvSpPr>
        <p:spPr>
          <a:xfrm>
            <a:off x="-360" y="0"/>
            <a:ext cx="2971800" cy="457200"/>
          </a:xfrm>
          <a:prstGeom prst="rect">
            <a:avLst/>
          </a:prstGeom>
        </p:spPr>
        <p:txBody>
          <a:bodyPr lIns="90000" rIns="90000" tIns="46800" bIns="46800">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1" lang="en-US" sz="2400" spc="-1" strike="noStrike">
              <a:solidFill>
                <a:srgbClr val="000000"/>
              </a:solidFill>
              <a:latin typeface="Times New Roman"/>
            </a:endParaRPr>
          </a:p>
        </p:txBody>
      </p:sp>
      <p:sp>
        <p:nvSpPr>
          <p:cNvPr id="125" name="PlaceHolder 3"/>
          <p:cNvSpPr>
            <a:spLocks noGrp="1"/>
          </p:cNvSpPr>
          <p:nvPr>
            <p:ph type="dt"/>
          </p:nvPr>
        </p:nvSpPr>
        <p:spPr>
          <a:xfrm>
            <a:off x="3884400" y="0"/>
            <a:ext cx="2971800" cy="457200"/>
          </a:xfrm>
          <a:prstGeom prst="rect">
            <a:avLst/>
          </a:prstGeom>
        </p:spPr>
        <p:txBody>
          <a:bodyPr lIns="90000" rIns="90000" tIns="46800" bIns="46800">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E1D555D4-DE36-4C24-AB6A-0036DA183320}" type="datetime">
              <a:rPr b="1" lang="en-US" sz="1200" spc="-1" strike="noStrike">
                <a:solidFill>
                  <a:srgbClr val="000000"/>
                </a:solidFill>
                <a:latin typeface="Times New Roman"/>
              </a:rPr>
              <a:t>01/22/26</a:t>
            </a:fld>
            <a:endParaRPr b="1" lang="en-US" sz="1200" spc="-1" strike="noStrike">
              <a:solidFill>
                <a:srgbClr val="000000"/>
              </a:solidFill>
              <a:latin typeface="Times New Roman"/>
            </a:endParaRPr>
          </a:p>
        </p:txBody>
      </p:sp>
      <p:sp>
        <p:nvSpPr>
          <p:cNvPr id="126" name="PlaceHolder 4"/>
          <p:cNvSpPr>
            <a:spLocks noGrp="1"/>
          </p:cNvSpPr>
          <p:nvPr>
            <p:ph type="sldImg"/>
          </p:nvPr>
        </p:nvSpPr>
        <p:spPr>
          <a:xfrm>
            <a:off x="1143000" y="685440"/>
            <a:ext cx="4572000" cy="3429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4000" spc="-1" strike="noStrike">
                <a:solidFill>
                  <a:srgbClr val="000000"/>
                </a:solidFill>
                <a:latin typeface="Calibri"/>
              </a:rPr>
              <a:t>点击鼠标移动幻灯片</a:t>
            </a:r>
            <a:endParaRPr b="0" lang="en-US" sz="4000" spc="-1" strike="noStrike">
              <a:solidFill>
                <a:srgbClr val="000000"/>
              </a:solidFill>
              <a:latin typeface="Calibri"/>
            </a:endParaRPr>
          </a:p>
        </p:txBody>
      </p:sp>
      <p:sp>
        <p:nvSpPr>
          <p:cNvPr id="127" name="PlaceHolder 5"/>
          <p:cNvSpPr>
            <a:spLocks noGrp="1"/>
          </p:cNvSpPr>
          <p:nvPr>
            <p:ph type="body"/>
          </p:nvPr>
        </p:nvSpPr>
        <p:spPr>
          <a:xfrm>
            <a:off x="685800" y="4343400"/>
            <a:ext cx="5486400" cy="4114800"/>
          </a:xfrm>
          <a:prstGeom prst="rect">
            <a:avLst/>
          </a:prstGeom>
        </p:spPr>
        <p:txBody>
          <a:bodyPr lIns="90000" rIns="90000" tIns="46800" bIns="46800">
            <a:noAutofit/>
          </a:bodyPr>
          <a:p>
            <a:r>
              <a:rPr b="0" lang="zh-CN" sz="1200" spc="-1" strike="noStrike">
                <a:solidFill>
                  <a:srgbClr val="000000"/>
                </a:solidFill>
                <a:latin typeface="Calibri"/>
              </a:rPr>
              <a:t>点击编辑备注格式</a:t>
            </a:r>
            <a:endParaRPr b="0" lang="en-US" sz="1200" spc="-1" strike="noStrike">
              <a:solidFill>
                <a:srgbClr val="000000"/>
              </a:solidFill>
              <a:latin typeface="Calibri"/>
            </a:endParaRPr>
          </a:p>
        </p:txBody>
      </p:sp>
      <p:sp>
        <p:nvSpPr>
          <p:cNvPr id="128" name="PlaceHolder 6"/>
          <p:cNvSpPr>
            <a:spLocks noGrp="1"/>
          </p:cNvSpPr>
          <p:nvPr>
            <p:ph type="ftr"/>
          </p:nvPr>
        </p:nvSpPr>
        <p:spPr>
          <a:xfrm>
            <a:off x="-360" y="8685360"/>
            <a:ext cx="2971800" cy="457200"/>
          </a:xfrm>
          <a:prstGeom prst="rect">
            <a:avLst/>
          </a:prstGeom>
        </p:spPr>
        <p:txBody>
          <a:bodyPr lIns="90000" rIns="90000" tIns="46800" bIns="46800" anchor="b">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1" lang="en-US" sz="2400" spc="-1" strike="noStrike">
              <a:solidFill>
                <a:srgbClr val="000000"/>
              </a:solidFill>
              <a:latin typeface="Times New Roman"/>
            </a:endParaRPr>
          </a:p>
        </p:txBody>
      </p:sp>
      <p:sp>
        <p:nvSpPr>
          <p:cNvPr id="129" name="PlaceHolder 7"/>
          <p:cNvSpPr>
            <a:spLocks noGrp="1"/>
          </p:cNvSpPr>
          <p:nvPr>
            <p:ph type="sldNum"/>
          </p:nvPr>
        </p:nvSpPr>
        <p:spPr>
          <a:xfrm>
            <a:off x="3884400" y="8685360"/>
            <a:ext cx="2971800" cy="457200"/>
          </a:xfrm>
          <a:prstGeom prst="rect">
            <a:avLst/>
          </a:prstGeom>
        </p:spPr>
        <p:txBody>
          <a:bodyPr lIns="90000" rIns="90000" tIns="46800" bIns="46800" anchor="b">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B58A552C-7B33-4C30-B2AA-754F841A9EA6}" type="slidenum">
              <a:rPr b="1" lang="en-US" sz="1200" spc="-1" strike="noStrike">
                <a:solidFill>
                  <a:srgbClr val="000000"/>
                </a:solidFill>
                <a:latin typeface="Times New Roman"/>
              </a:rPr>
              <a:t>&lt;编号&gt;</a:t>
            </a:fld>
            <a:endParaRPr b="1"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1400040" y="914400"/>
            <a:ext cx="4056120" cy="313524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273" name="PlaceHolder 2"/>
          <p:cNvSpPr>
            <a:spLocks noGrp="1"/>
          </p:cNvSpPr>
          <p:nvPr>
            <p:ph type="body"/>
          </p:nvPr>
        </p:nvSpPr>
        <p:spPr>
          <a:xfrm>
            <a:off x="1045800" y="4352760"/>
            <a:ext cx="4770360" cy="3478320"/>
          </a:xfrm>
          <a:prstGeom prst="rect">
            <a:avLst/>
          </a:prstGeom>
        </p:spPr>
        <p:txBody>
          <a:bodyPr lIns="0" rIns="0" tIns="0" bIns="0">
            <a:noAutofit/>
          </a:bodyPr>
          <a:p>
            <a:pPr marL="75960" indent="-75960">
              <a:lnSpc>
                <a:spcPct val="93000"/>
              </a:lnSpc>
              <a:tabLst>
                <a:tab algn="l" pos="0"/>
                <a:tab algn="l" pos="649080"/>
                <a:tab algn="l" pos="1298520"/>
                <a:tab algn="l" pos="1947600"/>
                <a:tab algn="l" pos="2597040"/>
                <a:tab algn="l" pos="3247920"/>
                <a:tab algn="l" pos="3897000"/>
                <a:tab algn="l" pos="454644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 algn="l" pos="10515600"/>
              </a:tabLst>
            </a:pPr>
            <a:r>
              <a:rPr b="0" lang="en-GB" sz="1200" spc="-1" strike="noStrike">
                <a:solidFill>
                  <a:srgbClr val="000000"/>
                </a:solidFill>
                <a:latin typeface="Arial"/>
              </a:rPr>
              <a:t>Morphology of the radula and teeth in Baculites sp. (A) Virtual reconstruction of the radula in Baculites sp. (AMNH 55901) as if unfolded. Rows of teeth are repeated all along the length of the radula. Blue, marginal teeth; light pink, second lateral teeth; purple, first lateral teeth; dark pink, rachidian teeth; yellow, marginal plates. (B) Part of the radula of Baculites sp. (AMNH 55901). The radula is folded, as it may have appeared in the tube-shaped radular canal. (C) Adoral view of the rachidian tooth. (D) Lateral view of the second lateral tooth, center of the ribbon on the right-hand side. (E) Lateral view of the marginal tooth.</a:t>
            </a:r>
            <a:endParaRPr b="0" lang="en-US" sz="1200" spc="-1" strike="noStrike">
              <a:solidFill>
                <a:srgbClr val="000000"/>
              </a:solidFill>
              <a:latin typeface="Calibri"/>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27" name="PlaceHolder 2"/>
          <p:cNvSpPr>
            <a:spLocks noGrp="1"/>
          </p:cNvSpPr>
          <p:nvPr>
            <p:ph type="body"/>
          </p:nvPr>
        </p:nvSpPr>
        <p:spPr>
          <a:xfrm>
            <a:off x="457200" y="1600200"/>
            <a:ext cx="822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28" name="PlaceHolder 3"/>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32"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33" name="PlaceHolder 5"/>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35" name="PlaceHolder 2"/>
          <p:cNvSpPr>
            <a:spLocks noGrp="1"/>
          </p:cNvSpPr>
          <p:nvPr>
            <p:ph type="body"/>
          </p:nvPr>
        </p:nvSpPr>
        <p:spPr>
          <a:xfrm>
            <a:off x="457200" y="160020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36" name="PlaceHolder 3"/>
          <p:cNvSpPr>
            <a:spLocks noGrp="1"/>
          </p:cNvSpPr>
          <p:nvPr>
            <p:ph type="body"/>
          </p:nvPr>
        </p:nvSpPr>
        <p:spPr>
          <a:xfrm>
            <a:off x="3239640" y="160020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37" name="PlaceHolder 4"/>
          <p:cNvSpPr>
            <a:spLocks noGrp="1"/>
          </p:cNvSpPr>
          <p:nvPr>
            <p:ph type="body"/>
          </p:nvPr>
        </p:nvSpPr>
        <p:spPr>
          <a:xfrm>
            <a:off x="6022080" y="160020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38" name="PlaceHolder 5"/>
          <p:cNvSpPr>
            <a:spLocks noGrp="1"/>
          </p:cNvSpPr>
          <p:nvPr>
            <p:ph type="body"/>
          </p:nvPr>
        </p:nvSpPr>
        <p:spPr>
          <a:xfrm>
            <a:off x="457200" y="396432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39" name="PlaceHolder 6"/>
          <p:cNvSpPr>
            <a:spLocks noGrp="1"/>
          </p:cNvSpPr>
          <p:nvPr>
            <p:ph type="body"/>
          </p:nvPr>
        </p:nvSpPr>
        <p:spPr>
          <a:xfrm>
            <a:off x="3239640" y="396432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40" name="PlaceHolder 7"/>
          <p:cNvSpPr>
            <a:spLocks noGrp="1"/>
          </p:cNvSpPr>
          <p:nvPr>
            <p:ph type="body"/>
          </p:nvPr>
        </p:nvSpPr>
        <p:spPr>
          <a:xfrm>
            <a:off x="6022080" y="396432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47" name="PlaceHolder 2"/>
          <p:cNvSpPr>
            <a:spLocks noGrp="1"/>
          </p:cNvSpPr>
          <p:nvPr>
            <p:ph type="subTitle"/>
          </p:nvPr>
        </p:nvSpPr>
        <p:spPr>
          <a:xfrm>
            <a:off x="457200" y="1600200"/>
            <a:ext cx="8229600" cy="4525920"/>
          </a:xfrm>
          <a:prstGeom prst="rect">
            <a:avLst/>
          </a:prstGeom>
        </p:spPr>
        <p:txBody>
          <a:bodyPr lIns="0" rIns="0" tIns="0" bIns="0" anchor="ctr">
            <a:noAutofit/>
          </a:bodyPr>
          <a:p>
            <a:pPr algn="ct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49" name="PlaceHolder 2"/>
          <p:cNvSpPr>
            <a:spLocks noGrp="1"/>
          </p:cNvSpPr>
          <p:nvPr>
            <p:ph type="body"/>
          </p:nvPr>
        </p:nvSpPr>
        <p:spPr>
          <a:xfrm>
            <a:off x="457200" y="1600200"/>
            <a:ext cx="82296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51"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52"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320"/>
            <a:ext cx="8229600" cy="5299560"/>
          </a:xfrm>
          <a:prstGeom prst="rect">
            <a:avLst/>
          </a:prstGeom>
        </p:spPr>
        <p:txBody>
          <a:bodyPr lIns="0" rIns="0" tIns="0" bIns="0" anchor="ctr">
            <a:noAutofit/>
          </a:bodyPr>
          <a:p>
            <a:pPr algn="ct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56"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57"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58"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6" name="PlaceHolder 2"/>
          <p:cNvSpPr>
            <a:spLocks noGrp="1"/>
          </p:cNvSpPr>
          <p:nvPr>
            <p:ph type="subTitle"/>
          </p:nvPr>
        </p:nvSpPr>
        <p:spPr>
          <a:xfrm>
            <a:off x="457200" y="1600200"/>
            <a:ext cx="8229600" cy="4525920"/>
          </a:xfrm>
          <a:prstGeom prst="rect">
            <a:avLst/>
          </a:prstGeom>
        </p:spPr>
        <p:txBody>
          <a:bodyPr lIns="0" rIns="0" tIns="0" bIns="0" anchor="ctr">
            <a:noAutofit/>
          </a:bodyPr>
          <a:p>
            <a:pPr algn="ct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60"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61"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62" name="PlaceHolder 4"/>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64"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65"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66" name="PlaceHolder 4"/>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68" name="PlaceHolder 2"/>
          <p:cNvSpPr>
            <a:spLocks noGrp="1"/>
          </p:cNvSpPr>
          <p:nvPr>
            <p:ph type="body"/>
          </p:nvPr>
        </p:nvSpPr>
        <p:spPr>
          <a:xfrm>
            <a:off x="457200" y="1600200"/>
            <a:ext cx="822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69" name="PlaceHolder 3"/>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71"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72"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73"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74" name="PlaceHolder 5"/>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76" name="PlaceHolder 2"/>
          <p:cNvSpPr>
            <a:spLocks noGrp="1"/>
          </p:cNvSpPr>
          <p:nvPr>
            <p:ph type="body"/>
          </p:nvPr>
        </p:nvSpPr>
        <p:spPr>
          <a:xfrm>
            <a:off x="457200" y="160020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77" name="PlaceHolder 3"/>
          <p:cNvSpPr>
            <a:spLocks noGrp="1"/>
          </p:cNvSpPr>
          <p:nvPr>
            <p:ph type="body"/>
          </p:nvPr>
        </p:nvSpPr>
        <p:spPr>
          <a:xfrm>
            <a:off x="3239640" y="160020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78" name="PlaceHolder 4"/>
          <p:cNvSpPr>
            <a:spLocks noGrp="1"/>
          </p:cNvSpPr>
          <p:nvPr>
            <p:ph type="body"/>
          </p:nvPr>
        </p:nvSpPr>
        <p:spPr>
          <a:xfrm>
            <a:off x="6022080" y="160020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79" name="PlaceHolder 5"/>
          <p:cNvSpPr>
            <a:spLocks noGrp="1"/>
          </p:cNvSpPr>
          <p:nvPr>
            <p:ph type="body"/>
          </p:nvPr>
        </p:nvSpPr>
        <p:spPr>
          <a:xfrm>
            <a:off x="457200" y="396432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80" name="PlaceHolder 6"/>
          <p:cNvSpPr>
            <a:spLocks noGrp="1"/>
          </p:cNvSpPr>
          <p:nvPr>
            <p:ph type="body"/>
          </p:nvPr>
        </p:nvSpPr>
        <p:spPr>
          <a:xfrm>
            <a:off x="3239640" y="396432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81" name="PlaceHolder 7"/>
          <p:cNvSpPr>
            <a:spLocks noGrp="1"/>
          </p:cNvSpPr>
          <p:nvPr>
            <p:ph type="body"/>
          </p:nvPr>
        </p:nvSpPr>
        <p:spPr>
          <a:xfrm>
            <a:off x="6022080" y="396432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88" name="PlaceHolder 2"/>
          <p:cNvSpPr>
            <a:spLocks noGrp="1"/>
          </p:cNvSpPr>
          <p:nvPr>
            <p:ph type="subTitle"/>
          </p:nvPr>
        </p:nvSpPr>
        <p:spPr>
          <a:xfrm>
            <a:off x="457200" y="1600200"/>
            <a:ext cx="8229600" cy="4525920"/>
          </a:xfrm>
          <a:prstGeom prst="rect">
            <a:avLst/>
          </a:prstGeom>
        </p:spPr>
        <p:txBody>
          <a:bodyPr lIns="0" rIns="0" tIns="0" bIns="0" anchor="ctr">
            <a:noAutofit/>
          </a:bodyPr>
          <a:p>
            <a:pPr algn="ct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90" name="PlaceHolder 2"/>
          <p:cNvSpPr>
            <a:spLocks noGrp="1"/>
          </p:cNvSpPr>
          <p:nvPr>
            <p:ph type="body"/>
          </p:nvPr>
        </p:nvSpPr>
        <p:spPr>
          <a:xfrm>
            <a:off x="457200" y="1600200"/>
            <a:ext cx="82296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92"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93"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8" name="PlaceHolder 2"/>
          <p:cNvSpPr>
            <a:spLocks noGrp="1"/>
          </p:cNvSpPr>
          <p:nvPr>
            <p:ph type="body"/>
          </p:nvPr>
        </p:nvSpPr>
        <p:spPr>
          <a:xfrm>
            <a:off x="457200" y="1600200"/>
            <a:ext cx="82296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4320"/>
            <a:ext cx="8229600" cy="5299560"/>
          </a:xfrm>
          <a:prstGeom prst="rect">
            <a:avLst/>
          </a:prstGeom>
        </p:spPr>
        <p:txBody>
          <a:bodyPr lIns="0" rIns="0" tIns="0" bIns="0" anchor="ctr">
            <a:noAutofit/>
          </a:bodyPr>
          <a:p>
            <a:pPr algn="ct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97"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98"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99"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101"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02"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03" name="PlaceHolder 4"/>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105"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06"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07" name="PlaceHolder 4"/>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109" name="PlaceHolder 2"/>
          <p:cNvSpPr>
            <a:spLocks noGrp="1"/>
          </p:cNvSpPr>
          <p:nvPr>
            <p:ph type="body"/>
          </p:nvPr>
        </p:nvSpPr>
        <p:spPr>
          <a:xfrm>
            <a:off x="457200" y="1600200"/>
            <a:ext cx="822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10" name="PlaceHolder 3"/>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112"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13"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14"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15" name="PlaceHolder 5"/>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117" name="PlaceHolder 2"/>
          <p:cNvSpPr>
            <a:spLocks noGrp="1"/>
          </p:cNvSpPr>
          <p:nvPr>
            <p:ph type="body"/>
          </p:nvPr>
        </p:nvSpPr>
        <p:spPr>
          <a:xfrm>
            <a:off x="457200" y="160020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18" name="PlaceHolder 3"/>
          <p:cNvSpPr>
            <a:spLocks noGrp="1"/>
          </p:cNvSpPr>
          <p:nvPr>
            <p:ph type="body"/>
          </p:nvPr>
        </p:nvSpPr>
        <p:spPr>
          <a:xfrm>
            <a:off x="3239640" y="160020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19" name="PlaceHolder 4"/>
          <p:cNvSpPr>
            <a:spLocks noGrp="1"/>
          </p:cNvSpPr>
          <p:nvPr>
            <p:ph type="body"/>
          </p:nvPr>
        </p:nvSpPr>
        <p:spPr>
          <a:xfrm>
            <a:off x="6022080" y="160020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20" name="PlaceHolder 5"/>
          <p:cNvSpPr>
            <a:spLocks noGrp="1"/>
          </p:cNvSpPr>
          <p:nvPr>
            <p:ph type="body"/>
          </p:nvPr>
        </p:nvSpPr>
        <p:spPr>
          <a:xfrm>
            <a:off x="457200" y="396432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21" name="PlaceHolder 6"/>
          <p:cNvSpPr>
            <a:spLocks noGrp="1"/>
          </p:cNvSpPr>
          <p:nvPr>
            <p:ph type="body"/>
          </p:nvPr>
        </p:nvSpPr>
        <p:spPr>
          <a:xfrm>
            <a:off x="3239640" y="396432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22" name="PlaceHolder 7"/>
          <p:cNvSpPr>
            <a:spLocks noGrp="1"/>
          </p:cNvSpPr>
          <p:nvPr>
            <p:ph type="body"/>
          </p:nvPr>
        </p:nvSpPr>
        <p:spPr>
          <a:xfrm>
            <a:off x="6022080" y="3964320"/>
            <a:ext cx="264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10"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1"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320"/>
            <a:ext cx="8229600" cy="5299560"/>
          </a:xfrm>
          <a:prstGeom prst="rect">
            <a:avLst/>
          </a:prstGeom>
        </p:spPr>
        <p:txBody>
          <a:bodyPr lIns="0" rIns="0" tIns="0" bIns="0" anchor="ctr">
            <a:noAutofit/>
          </a:bodyPr>
          <a:p>
            <a:pPr algn="ct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6"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17"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19"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
        <p:nvSpPr>
          <p:cNvPr id="25" name="PlaceHolder 4"/>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29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4000" spc="-1" strike="noStrike">
                <a:solidFill>
                  <a:srgbClr val="000000"/>
                </a:solidFill>
                <a:latin typeface="Calibri"/>
              </a:rPr>
              <a:t>点击鼠标编辑标题文字格式</a:t>
            </a:r>
            <a:endParaRPr b="0" lang="en-US" sz="4000" spc="-1" strike="noStrike">
              <a:solidFill>
                <a:srgbClr val="000000"/>
              </a:solidFill>
              <a:latin typeface="Calibri"/>
            </a:endParaRPr>
          </a:p>
        </p:txBody>
      </p:sp>
      <p:sp>
        <p:nvSpPr>
          <p:cNvPr id="1" name="PlaceHolder 2"/>
          <p:cNvSpPr>
            <a:spLocks noGrp="1"/>
          </p:cNvSpPr>
          <p:nvPr>
            <p:ph type="body"/>
          </p:nvPr>
        </p:nvSpPr>
        <p:spPr>
          <a:xfrm>
            <a:off x="457200" y="1600200"/>
            <a:ext cx="8229600" cy="4525920"/>
          </a:xfrm>
          <a:prstGeom prst="rect">
            <a:avLst/>
          </a:prstGeom>
        </p:spPr>
        <p:txBody>
          <a:bodyPr lIns="90000" rIns="90000" tIns="46800" bIns="46800">
            <a:normAutofit/>
          </a:bodyPr>
          <a:p>
            <a:pPr marL="315720" indent="-31572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点击鼠标编辑大纲文字格式</a:t>
            </a:r>
            <a:endParaRPr b="0" lang="en-US" sz="2900" spc="-1" strike="noStrike">
              <a:solidFill>
                <a:srgbClr val="000000"/>
              </a:solidFill>
              <a:latin typeface="Calibri"/>
            </a:endParaRPr>
          </a:p>
          <a:p>
            <a:pPr lvl="1" marL="685800" indent="-263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第二个大纲级</a:t>
            </a:r>
            <a:endParaRPr b="0" lang="en-US" sz="2900" spc="-1" strike="noStrike">
              <a:solidFill>
                <a:srgbClr val="000000"/>
              </a:solidFill>
              <a:latin typeface="Calibri"/>
            </a:endParaRPr>
          </a:p>
          <a:p>
            <a:pPr lvl="2" marL="105408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第三大纲级别</a:t>
            </a:r>
            <a:endParaRPr b="0" lang="en-US" sz="2900" spc="-1" strike="noStrike">
              <a:solidFill>
                <a:srgbClr val="000000"/>
              </a:solidFill>
              <a:latin typeface="Calibri"/>
            </a:endParaRPr>
          </a:p>
          <a:p>
            <a:pPr lvl="3" marL="147636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第四大纲级别</a:t>
            </a:r>
            <a:endParaRPr b="0" lang="en-US" sz="2900" spc="-1" strike="noStrike">
              <a:solidFill>
                <a:srgbClr val="000000"/>
              </a:solidFill>
              <a:latin typeface="Calibri"/>
            </a:endParaRPr>
          </a:p>
          <a:p>
            <a:pPr lvl="4" marL="189864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第五大纲级别</a:t>
            </a:r>
            <a:endParaRPr b="0" lang="en-US" sz="2900" spc="-1" strike="noStrike">
              <a:solidFill>
                <a:srgbClr val="000000"/>
              </a:solidFill>
              <a:latin typeface="Calibri"/>
            </a:endParaRPr>
          </a:p>
          <a:p>
            <a:pPr lvl="5" marL="189864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第六大纲级别</a:t>
            </a:r>
            <a:endParaRPr b="0" lang="en-US" sz="2900" spc="-1" strike="noStrike">
              <a:solidFill>
                <a:srgbClr val="000000"/>
              </a:solidFill>
              <a:latin typeface="Calibri"/>
            </a:endParaRPr>
          </a:p>
          <a:p>
            <a:pPr lvl="6" marL="189864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第七大纲级别</a:t>
            </a:r>
            <a:endParaRPr b="0" lang="en-US" sz="2900" spc="-1" strike="noStrike">
              <a:solidFill>
                <a:srgbClr val="000000"/>
              </a:solidFill>
              <a:latin typeface="Calibri"/>
            </a:endParaRPr>
          </a:p>
        </p:txBody>
      </p:sp>
      <p:sp>
        <p:nvSpPr>
          <p:cNvPr id="2" name="PlaceHolder 3"/>
          <p:cNvSpPr>
            <a:spLocks noGrp="1"/>
          </p:cNvSpPr>
          <p:nvPr>
            <p:ph type="dt"/>
          </p:nvPr>
        </p:nvSpPr>
        <p:spPr>
          <a:xfrm>
            <a:off x="456840" y="6356520"/>
            <a:ext cx="2133720" cy="365040"/>
          </a:xfrm>
          <a:prstGeom prst="rect">
            <a:avLst/>
          </a:prstGeom>
        </p:spPr>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1" lang="en-US" sz="2400" spc="-1" strike="noStrike">
              <a:solidFill>
                <a:srgbClr val="000000"/>
              </a:solidFill>
              <a:latin typeface="Times New Roman"/>
            </a:endParaRPr>
          </a:p>
        </p:txBody>
      </p:sp>
      <p:sp>
        <p:nvSpPr>
          <p:cNvPr id="3" name="PlaceHolder 4"/>
          <p:cNvSpPr>
            <a:spLocks noGrp="1"/>
          </p:cNvSpPr>
          <p:nvPr>
            <p:ph type="ftr"/>
          </p:nvPr>
        </p:nvSpPr>
        <p:spPr>
          <a:xfrm>
            <a:off x="3124080" y="6356520"/>
            <a:ext cx="2895840" cy="365040"/>
          </a:xfrm>
          <a:prstGeom prst="rect">
            <a:avLst/>
          </a:prstGeom>
        </p:spPr>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1" lang="en-US" sz="2400" spc="-1" strike="noStrike">
              <a:solidFill>
                <a:srgbClr val="000000"/>
              </a:solidFill>
              <a:latin typeface="Times New Roman"/>
            </a:endParaRPr>
          </a:p>
        </p:txBody>
      </p:sp>
      <p:sp>
        <p:nvSpPr>
          <p:cNvPr id="4" name="PlaceHolder 5"/>
          <p:cNvSpPr>
            <a:spLocks noGrp="1"/>
          </p:cNvSpPr>
          <p:nvPr>
            <p:ph type="sldNum"/>
          </p:nvPr>
        </p:nvSpPr>
        <p:spPr>
          <a:xfrm>
            <a:off x="6552720" y="6356520"/>
            <a:ext cx="2133720" cy="365040"/>
          </a:xfrm>
          <a:prstGeom prst="rect">
            <a:avLst/>
          </a:prstGeom>
        </p:spPr>
        <p:txBody>
          <a:bodyPr lIns="90000" rIns="90000" tIns="46800" bIns="46800" anchor="ctr">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1C4FC142-A1BB-4BF1-90E4-638175AD64FC}" type="slidenum">
              <a:rPr b="1" lang="en-US" sz="1100" spc="-1" strike="noStrike">
                <a:solidFill>
                  <a:srgbClr val="898989"/>
                </a:solidFill>
                <a:latin typeface="Times New Roman"/>
              </a:rPr>
              <a:t>&lt;编号&gt;</a:t>
            </a:fld>
            <a:endParaRPr b="1" lang="en-US" sz="11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4000" spc="-1" strike="noStrike">
                <a:solidFill>
                  <a:srgbClr val="000000"/>
                </a:solidFill>
                <a:latin typeface="Calibri"/>
              </a:rPr>
              <a:t>点击鼠标编辑标题文字格式</a:t>
            </a:r>
            <a:endParaRPr b="0" lang="en-US" sz="4000" spc="-1" strike="noStrike">
              <a:solidFill>
                <a:srgbClr val="000000"/>
              </a:solidFill>
              <a:latin typeface="Calibri"/>
            </a:endParaRPr>
          </a:p>
        </p:txBody>
      </p:sp>
      <p:sp>
        <p:nvSpPr>
          <p:cNvPr id="42" name="PlaceHolder 2"/>
          <p:cNvSpPr>
            <a:spLocks noGrp="1"/>
          </p:cNvSpPr>
          <p:nvPr>
            <p:ph type="body"/>
          </p:nvPr>
        </p:nvSpPr>
        <p:spPr>
          <a:xfrm>
            <a:off x="457200" y="1600200"/>
            <a:ext cx="8229600" cy="4525920"/>
          </a:xfrm>
          <a:prstGeom prst="rect">
            <a:avLst/>
          </a:prstGeom>
        </p:spPr>
        <p:txBody>
          <a:bodyPr lIns="90000" rIns="90000" tIns="46800" bIns="46800">
            <a:normAutofit/>
          </a:bodyPr>
          <a:p>
            <a:pPr marL="315720" indent="-31572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点击鼠标编辑大纲文字格式</a:t>
            </a:r>
            <a:endParaRPr b="0" lang="en-US" sz="2900" spc="-1" strike="noStrike">
              <a:solidFill>
                <a:srgbClr val="000000"/>
              </a:solidFill>
              <a:latin typeface="Calibri"/>
            </a:endParaRPr>
          </a:p>
          <a:p>
            <a:pPr lvl="1" marL="685800" indent="-263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第二个大纲级</a:t>
            </a:r>
            <a:endParaRPr b="0" lang="en-US" sz="2900" spc="-1" strike="noStrike">
              <a:solidFill>
                <a:srgbClr val="000000"/>
              </a:solidFill>
              <a:latin typeface="Calibri"/>
            </a:endParaRPr>
          </a:p>
          <a:p>
            <a:pPr lvl="2" marL="105408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第三大纲级别</a:t>
            </a:r>
            <a:endParaRPr b="0" lang="en-US" sz="2900" spc="-1" strike="noStrike">
              <a:solidFill>
                <a:srgbClr val="000000"/>
              </a:solidFill>
              <a:latin typeface="Calibri"/>
            </a:endParaRPr>
          </a:p>
          <a:p>
            <a:pPr lvl="3" marL="147636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第四大纲级别</a:t>
            </a:r>
            <a:endParaRPr b="0" lang="en-US" sz="2900" spc="-1" strike="noStrike">
              <a:solidFill>
                <a:srgbClr val="000000"/>
              </a:solidFill>
              <a:latin typeface="Calibri"/>
            </a:endParaRPr>
          </a:p>
          <a:p>
            <a:pPr lvl="4" marL="189864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第五大纲级别</a:t>
            </a:r>
            <a:endParaRPr b="0" lang="en-US" sz="2900" spc="-1" strike="noStrike">
              <a:solidFill>
                <a:srgbClr val="000000"/>
              </a:solidFill>
              <a:latin typeface="Calibri"/>
            </a:endParaRPr>
          </a:p>
          <a:p>
            <a:pPr lvl="5" marL="189864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第六大纲级别</a:t>
            </a:r>
            <a:endParaRPr b="0" lang="en-US" sz="2900" spc="-1" strike="noStrike">
              <a:solidFill>
                <a:srgbClr val="000000"/>
              </a:solidFill>
              <a:latin typeface="Calibri"/>
            </a:endParaRPr>
          </a:p>
          <a:p>
            <a:pPr lvl="6" marL="189864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第七大纲级别</a:t>
            </a:r>
            <a:endParaRPr b="0" lang="en-US" sz="2900" spc="-1" strike="noStrike">
              <a:solidFill>
                <a:srgbClr val="000000"/>
              </a:solidFill>
              <a:latin typeface="Calibri"/>
            </a:endParaRPr>
          </a:p>
        </p:txBody>
      </p:sp>
      <p:sp>
        <p:nvSpPr>
          <p:cNvPr id="43" name="PlaceHolder 3"/>
          <p:cNvSpPr>
            <a:spLocks noGrp="1"/>
          </p:cNvSpPr>
          <p:nvPr>
            <p:ph type="dt"/>
          </p:nvPr>
        </p:nvSpPr>
        <p:spPr>
          <a:xfrm>
            <a:off x="685800" y="6248520"/>
            <a:ext cx="1905120" cy="457200"/>
          </a:xfrm>
          <a:prstGeom prst="rect">
            <a:avLst/>
          </a:prstGeom>
        </p:spPr>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1" lang="en-US" sz="2400" spc="-1" strike="noStrike">
              <a:solidFill>
                <a:srgbClr val="000000"/>
              </a:solidFill>
              <a:latin typeface="Times New Roman"/>
            </a:endParaRPr>
          </a:p>
        </p:txBody>
      </p:sp>
      <p:sp>
        <p:nvSpPr>
          <p:cNvPr id="44" name="PlaceHolder 4"/>
          <p:cNvSpPr>
            <a:spLocks noGrp="1"/>
          </p:cNvSpPr>
          <p:nvPr>
            <p:ph type="ftr"/>
          </p:nvPr>
        </p:nvSpPr>
        <p:spPr>
          <a:xfrm>
            <a:off x="3124080" y="6248520"/>
            <a:ext cx="2895840" cy="457200"/>
          </a:xfrm>
          <a:prstGeom prst="rect">
            <a:avLst/>
          </a:prstGeom>
        </p:spPr>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1" lang="en-US" sz="2400" spc="-1" strike="noStrike">
              <a:solidFill>
                <a:srgbClr val="000000"/>
              </a:solidFill>
              <a:latin typeface="Times New Roman"/>
            </a:endParaRPr>
          </a:p>
        </p:txBody>
      </p:sp>
      <p:sp>
        <p:nvSpPr>
          <p:cNvPr id="45" name="PlaceHolder 5"/>
          <p:cNvSpPr>
            <a:spLocks noGrp="1"/>
          </p:cNvSpPr>
          <p:nvPr>
            <p:ph type="sldNum"/>
          </p:nvPr>
        </p:nvSpPr>
        <p:spPr>
          <a:xfrm>
            <a:off x="6553080" y="6248520"/>
            <a:ext cx="1905120" cy="457200"/>
          </a:xfrm>
          <a:prstGeom prst="rect">
            <a:avLst/>
          </a:prstGeom>
        </p:spPr>
        <p:txBody>
          <a:bodyPr lIns="90000" rIns="90000" tIns="46800" bIns="46800" anchor="ctr">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1920DAB1-915C-429F-A0E4-B712413B758C}" type="slidenum">
              <a:rPr b="1" lang="en-US" sz="1100" spc="-1" strike="noStrike">
                <a:solidFill>
                  <a:srgbClr val="898989"/>
                </a:solidFill>
                <a:latin typeface="Times New Roman"/>
              </a:rPr>
              <a:t>&lt;编号&gt;</a:t>
            </a:fld>
            <a:endParaRPr b="1" lang="en-US" sz="11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4000" spc="-1" strike="noStrike">
                <a:solidFill>
                  <a:srgbClr val="000000"/>
                </a:solidFill>
                <a:latin typeface="Calibri"/>
              </a:rPr>
              <a:t>点击鼠标编辑标题文字格式</a:t>
            </a:r>
            <a:endParaRPr b="0" lang="en-US" sz="4000" spc="-1" strike="noStrike">
              <a:solidFill>
                <a:srgbClr val="000000"/>
              </a:solidFill>
              <a:latin typeface="Calibri"/>
            </a:endParaRPr>
          </a:p>
        </p:txBody>
      </p:sp>
      <p:sp>
        <p:nvSpPr>
          <p:cNvPr id="83" name="PlaceHolder 2"/>
          <p:cNvSpPr>
            <a:spLocks noGrp="1"/>
          </p:cNvSpPr>
          <p:nvPr>
            <p:ph type="body"/>
          </p:nvPr>
        </p:nvSpPr>
        <p:spPr>
          <a:xfrm>
            <a:off x="457200" y="1600200"/>
            <a:ext cx="8229600" cy="4525920"/>
          </a:xfrm>
          <a:prstGeom prst="rect">
            <a:avLst/>
          </a:prstGeom>
        </p:spPr>
        <p:txBody>
          <a:bodyPr lIns="90000" rIns="90000" tIns="46800" bIns="46800">
            <a:normAutofit/>
          </a:bodyPr>
          <a:p>
            <a:pPr marL="315720" indent="-31572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点击鼠标编辑大纲文字格式</a:t>
            </a:r>
            <a:endParaRPr b="0" lang="en-US" sz="2900" spc="-1" strike="noStrike">
              <a:solidFill>
                <a:srgbClr val="000000"/>
              </a:solidFill>
              <a:latin typeface="Calibri"/>
            </a:endParaRPr>
          </a:p>
          <a:p>
            <a:pPr lvl="1" marL="685800" indent="-263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第二个大纲级</a:t>
            </a:r>
            <a:endParaRPr b="0" lang="en-US" sz="2900" spc="-1" strike="noStrike">
              <a:solidFill>
                <a:srgbClr val="000000"/>
              </a:solidFill>
              <a:latin typeface="Calibri"/>
            </a:endParaRPr>
          </a:p>
          <a:p>
            <a:pPr lvl="2" marL="105408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第三大纲级别</a:t>
            </a:r>
            <a:endParaRPr b="0" lang="en-US" sz="2900" spc="-1" strike="noStrike">
              <a:solidFill>
                <a:srgbClr val="000000"/>
              </a:solidFill>
              <a:latin typeface="Calibri"/>
            </a:endParaRPr>
          </a:p>
          <a:p>
            <a:pPr lvl="3" marL="147636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第四大纲级别</a:t>
            </a:r>
            <a:endParaRPr b="0" lang="en-US" sz="2900" spc="-1" strike="noStrike">
              <a:solidFill>
                <a:srgbClr val="000000"/>
              </a:solidFill>
              <a:latin typeface="Calibri"/>
            </a:endParaRPr>
          </a:p>
          <a:p>
            <a:pPr lvl="4" marL="189864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第五大纲级别</a:t>
            </a:r>
            <a:endParaRPr b="0" lang="en-US" sz="2900" spc="-1" strike="noStrike">
              <a:solidFill>
                <a:srgbClr val="000000"/>
              </a:solidFill>
              <a:latin typeface="Calibri"/>
            </a:endParaRPr>
          </a:p>
          <a:p>
            <a:pPr lvl="5" marL="189864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第六大纲级别</a:t>
            </a:r>
            <a:endParaRPr b="0" lang="en-US" sz="2900" spc="-1" strike="noStrike">
              <a:solidFill>
                <a:srgbClr val="000000"/>
              </a:solidFill>
              <a:latin typeface="Calibri"/>
            </a:endParaRPr>
          </a:p>
          <a:p>
            <a:pPr lvl="6" marL="1898640" indent="-20988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zh-CN" sz="2900" spc="-1" strike="noStrike">
                <a:solidFill>
                  <a:srgbClr val="000000"/>
                </a:solidFill>
                <a:latin typeface="Calibri"/>
              </a:rPr>
              <a:t>第七大纲级别</a:t>
            </a:r>
            <a:endParaRPr b="0" lang="en-US" sz="2900" spc="-1" strike="noStrike">
              <a:solidFill>
                <a:srgbClr val="000000"/>
              </a:solidFill>
              <a:latin typeface="Calibri"/>
            </a:endParaRPr>
          </a:p>
        </p:txBody>
      </p:sp>
      <p:sp>
        <p:nvSpPr>
          <p:cNvPr id="84" name="PlaceHolder 3"/>
          <p:cNvSpPr>
            <a:spLocks noGrp="1"/>
          </p:cNvSpPr>
          <p:nvPr>
            <p:ph type="dt"/>
          </p:nvPr>
        </p:nvSpPr>
        <p:spPr>
          <a:xfrm>
            <a:off x="685800" y="6248520"/>
            <a:ext cx="1905120" cy="457200"/>
          </a:xfrm>
          <a:prstGeom prst="rect">
            <a:avLst/>
          </a:prstGeom>
        </p:spPr>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1" lang="en-US" sz="2400" spc="-1" strike="noStrike">
              <a:solidFill>
                <a:srgbClr val="000000"/>
              </a:solidFill>
              <a:latin typeface="Times New Roman"/>
            </a:endParaRPr>
          </a:p>
        </p:txBody>
      </p:sp>
      <p:sp>
        <p:nvSpPr>
          <p:cNvPr id="85" name="PlaceHolder 4"/>
          <p:cNvSpPr>
            <a:spLocks noGrp="1"/>
          </p:cNvSpPr>
          <p:nvPr>
            <p:ph type="ftr"/>
          </p:nvPr>
        </p:nvSpPr>
        <p:spPr>
          <a:xfrm>
            <a:off x="3124080" y="6248520"/>
            <a:ext cx="2895840" cy="457200"/>
          </a:xfrm>
          <a:prstGeom prst="rect">
            <a:avLst/>
          </a:prstGeom>
        </p:spPr>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1" lang="en-US" sz="2400" spc="-1" strike="noStrike">
              <a:solidFill>
                <a:srgbClr val="000000"/>
              </a:solidFill>
              <a:latin typeface="Times New Roman"/>
            </a:endParaRPr>
          </a:p>
        </p:txBody>
      </p:sp>
      <p:sp>
        <p:nvSpPr>
          <p:cNvPr id="86" name="PlaceHolder 5"/>
          <p:cNvSpPr>
            <a:spLocks noGrp="1"/>
          </p:cNvSpPr>
          <p:nvPr>
            <p:ph type="sldNum"/>
          </p:nvPr>
        </p:nvSpPr>
        <p:spPr>
          <a:xfrm>
            <a:off x="6553080" y="6248520"/>
            <a:ext cx="1905120" cy="457200"/>
          </a:xfrm>
          <a:prstGeom prst="rect">
            <a:avLst/>
          </a:prstGeom>
        </p:spPr>
        <p:txBody>
          <a:bodyPr lIns="90000" rIns="90000" tIns="46800" bIns="46800" anchor="ctr">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9DBF8ECE-614A-49A3-828F-3280F2331B40}" type="slidenum">
              <a:rPr b="1" lang="en-US" sz="1100" spc="-1" strike="noStrike">
                <a:solidFill>
                  <a:srgbClr val="898989"/>
                </a:solidFill>
                <a:latin typeface="Times New Roman"/>
              </a:rPr>
              <a:t>&lt;编号&gt;</a:t>
            </a:fld>
            <a:endParaRPr b="1" lang="en-US" sz="11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www.youtube.com/watch?v=AP_dpbTbesshttp://download.cell.com/current-biology/pdf/PIIS0960982209019149.pdf?intermediate=true" TargetMode="External"/><Relationship Id="rId2" Type="http://schemas.openxmlformats.org/officeDocument/2006/relationships/hyperlink" Target="http://www.youtube.com/watch?v=AP_dpbTbesshttp://download.cell.com/current-biology/pdf/PIIS0960982209019149.pdf?intermediate=true" TargetMode="External"/><Relationship Id="rId3" Type="http://schemas.openxmlformats.org/officeDocument/2006/relationships/hyperlink" Target="http://www.youtube.com/watch?v=AP_dpbTbesshttp://download.cell.com/current-biology/pdf/PIIS0960982209019149.pdf?intermediate=true" TargetMode="External"/><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jpe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jpe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jpeg"/><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image" Target="../media/image31.jpeg"/><Relationship Id="rId4" Type="http://schemas.openxmlformats.org/officeDocument/2006/relationships/slideLayout" Target="../slideLayouts/slideLayout1.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image" Target="../media/image36.png"/><Relationship Id="rId4" Type="http://schemas.openxmlformats.org/officeDocument/2006/relationships/image" Target="../media/image37.jpe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jpeg"/><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jpe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jpeg"/><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image" Target="../media/image55.jpe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image" Target="../media/image57.jpeg"/><Relationship Id="rId3" Type="http://schemas.openxmlformats.org/officeDocument/2006/relationships/image" Target="../media/image58.png"/><Relationship Id="rId4"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59.wmf"/><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tif"/><Relationship Id="rId2" Type="http://schemas.openxmlformats.org/officeDocument/2006/relationships/image" Target="../media/image4.jpe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Life Over Deep Time</a:t>
            </a:r>
            <a:br/>
            <a:r>
              <a:rPr b="0" lang="en-US" sz="4000" spc="-1" strike="noStrike">
                <a:solidFill>
                  <a:srgbClr val="000000"/>
                </a:solidFill>
                <a:latin typeface="Arial"/>
                <a:ea typeface="Arial"/>
              </a:rPr>
              <a:t>Session 6</a:t>
            </a:r>
            <a:endParaRPr b="0" lang="en-US" sz="4000" spc="-1" strike="noStrike">
              <a:solidFill>
                <a:srgbClr val="000000"/>
              </a:solidFill>
              <a:latin typeface="Calibri"/>
            </a:endParaRPr>
          </a:p>
        </p:txBody>
      </p:sp>
      <p:sp>
        <p:nvSpPr>
          <p:cNvPr id="131" name="TextShape 2"/>
          <p:cNvSpPr txBox="1"/>
          <p:nvPr/>
        </p:nvSpPr>
        <p:spPr>
          <a:xfrm>
            <a:off x="228600" y="1952280"/>
            <a:ext cx="8686800" cy="4360680"/>
          </a:xfrm>
          <a:prstGeom prst="rect">
            <a:avLst/>
          </a:prstGeom>
          <a:noFill/>
          <a:ln>
            <a:noFill/>
          </a:ln>
        </p:spPr>
        <p:txBody>
          <a:bodyPr>
            <a:normAutofit/>
          </a:bodyPr>
          <a:p>
            <a:pPr lvl="1" marL="685800" indent="-263880">
              <a:lnSpc>
                <a:spcPct val="90000"/>
              </a:lnSpc>
              <a:spcBef>
                <a:spcPts val="374"/>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500" spc="-1" strike="noStrike">
                <a:solidFill>
                  <a:srgbClr val="000000"/>
                </a:solidFill>
                <a:latin typeface="Arial"/>
                <a:ea typeface="Arial"/>
              </a:rPr>
              <a:t>Cephalopods</a:t>
            </a:r>
            <a:endParaRPr b="0" lang="en-US" sz="1500" spc="-1" strike="noStrike">
              <a:solidFill>
                <a:srgbClr val="000000"/>
              </a:solidFill>
              <a:latin typeface="Calibri"/>
            </a:endParaRPr>
          </a:p>
          <a:p>
            <a:pPr lvl="2" marL="1054080" indent="-209880">
              <a:lnSpc>
                <a:spcPct val="90000"/>
              </a:lnSpc>
              <a:spcBef>
                <a:spcPts val="323"/>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300" spc="-1" strike="noStrike">
                <a:solidFill>
                  <a:srgbClr val="000000"/>
                </a:solidFill>
                <a:latin typeface="Arial"/>
                <a:ea typeface="Arial"/>
              </a:rPr>
              <a:t>Modern diversity and classification</a:t>
            </a:r>
            <a:endParaRPr b="0" lang="en-US" sz="1300" spc="-1" strike="noStrike">
              <a:solidFill>
                <a:srgbClr val="000000"/>
              </a:solidFill>
              <a:latin typeface="Calibri"/>
            </a:endParaRPr>
          </a:p>
          <a:p>
            <a:pPr lvl="2" marL="1054080" indent="-209880">
              <a:lnSpc>
                <a:spcPct val="90000"/>
              </a:lnSpc>
              <a:spcBef>
                <a:spcPts val="323"/>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300" spc="-1" strike="noStrike">
                <a:solidFill>
                  <a:srgbClr val="000000"/>
                </a:solidFill>
                <a:latin typeface="Arial"/>
                <a:ea typeface="Arial"/>
              </a:rPr>
              <a:t>Fossil preservation </a:t>
            </a:r>
            <a:endParaRPr b="0" lang="en-US" sz="1300" spc="-1" strike="noStrike">
              <a:solidFill>
                <a:srgbClr val="000000"/>
              </a:solidFill>
              <a:latin typeface="Calibri"/>
            </a:endParaRPr>
          </a:p>
          <a:p>
            <a:pPr lvl="2" marL="1054080" indent="-209880">
              <a:lnSpc>
                <a:spcPct val="90000"/>
              </a:lnSpc>
              <a:spcBef>
                <a:spcPts val="323"/>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300" spc="-1" strike="noStrike">
                <a:solidFill>
                  <a:srgbClr val="000000"/>
                </a:solidFill>
                <a:latin typeface="Arial"/>
                <a:ea typeface="Arial"/>
              </a:rPr>
              <a:t>Nautiloids coiled and straight- Ammonoid growth forms</a:t>
            </a:r>
            <a:endParaRPr b="0" lang="en-US" sz="1300" spc="-1" strike="noStrike">
              <a:solidFill>
                <a:srgbClr val="000000"/>
              </a:solidFill>
              <a:latin typeface="Calibri"/>
            </a:endParaRPr>
          </a:p>
          <a:p>
            <a:pPr lvl="2" marL="1054080" indent="-209880">
              <a:lnSpc>
                <a:spcPct val="90000"/>
              </a:lnSpc>
              <a:spcBef>
                <a:spcPts val="323"/>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300" spc="-1" strike="noStrike">
                <a:solidFill>
                  <a:srgbClr val="000000"/>
                </a:solidFill>
                <a:latin typeface="Arial"/>
                <a:ea typeface="Arial"/>
              </a:rPr>
              <a:t>Ammonite shell form and biology, belemnites</a:t>
            </a:r>
            <a:endParaRPr b="0" lang="en-US" sz="1300" spc="-1" strike="noStrike">
              <a:solidFill>
                <a:srgbClr val="000000"/>
              </a:solidFill>
              <a:latin typeface="Calibri"/>
            </a:endParaRPr>
          </a:p>
          <a:p>
            <a:pPr lvl="2" marL="1054080" indent="-209880">
              <a:lnSpc>
                <a:spcPct val="90000"/>
              </a:lnSpc>
              <a:spcBef>
                <a:spcPts val="298"/>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endParaRPr b="0" lang="en-US" sz="1300" spc="-1" strike="noStrike">
              <a:solidFill>
                <a:srgbClr val="000000"/>
              </a:solidFill>
              <a:latin typeface="Calibri"/>
            </a:endParaRPr>
          </a:p>
          <a:p>
            <a:pPr lvl="1" marL="685800" indent="-263880">
              <a:lnSpc>
                <a:spcPct val="90000"/>
              </a:lnSpc>
              <a:spcBef>
                <a:spcPts val="374"/>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500" spc="-1" strike="noStrike">
                <a:solidFill>
                  <a:srgbClr val="000000"/>
                </a:solidFill>
                <a:latin typeface="Arial"/>
                <a:ea typeface="Arial"/>
              </a:rPr>
              <a:t>Echinoderms</a:t>
            </a:r>
            <a:endParaRPr b="0" lang="en-US" sz="1500" spc="-1" strike="noStrike">
              <a:solidFill>
                <a:srgbClr val="000000"/>
              </a:solidFill>
              <a:latin typeface="Calibri"/>
            </a:endParaRPr>
          </a:p>
          <a:p>
            <a:pPr lvl="2" marL="1054080" indent="-209880">
              <a:lnSpc>
                <a:spcPct val="90000"/>
              </a:lnSpc>
              <a:spcBef>
                <a:spcPts val="374"/>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500" spc="-1" strike="noStrike">
                <a:solidFill>
                  <a:srgbClr val="000000"/>
                </a:solidFill>
                <a:latin typeface="Arial"/>
                <a:ea typeface="Arial"/>
              </a:rPr>
              <a:t>Classification</a:t>
            </a:r>
            <a:endParaRPr b="0" lang="en-US" sz="1500" spc="-1" strike="noStrike">
              <a:solidFill>
                <a:srgbClr val="000000"/>
              </a:solidFill>
              <a:latin typeface="Calibri"/>
            </a:endParaRPr>
          </a:p>
          <a:p>
            <a:pPr lvl="2" marL="1054080" indent="-209880">
              <a:lnSpc>
                <a:spcPct val="90000"/>
              </a:lnSpc>
              <a:spcBef>
                <a:spcPts val="374"/>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500" spc="-1" strike="noStrike">
                <a:solidFill>
                  <a:srgbClr val="000000"/>
                </a:solidFill>
                <a:latin typeface="Arial"/>
                <a:ea typeface="Arial"/>
              </a:rPr>
              <a:t>Biology</a:t>
            </a:r>
            <a:endParaRPr b="0" lang="en-US" sz="1500" spc="-1" strike="noStrike">
              <a:solidFill>
                <a:srgbClr val="000000"/>
              </a:solidFill>
              <a:latin typeface="Calibri"/>
            </a:endParaRPr>
          </a:p>
          <a:p>
            <a:pPr lvl="2" marL="1054080" indent="-209880">
              <a:lnSpc>
                <a:spcPct val="90000"/>
              </a:lnSpc>
              <a:spcBef>
                <a:spcPts val="374"/>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500" spc="-1" strike="noStrike">
                <a:solidFill>
                  <a:srgbClr val="000000"/>
                </a:solidFill>
                <a:latin typeface="Arial"/>
                <a:ea typeface="Arial"/>
              </a:rPr>
              <a:t>Echinoderms (urchins)</a:t>
            </a:r>
            <a:endParaRPr b="0" lang="en-US" sz="1500" spc="-1" strike="noStrike">
              <a:solidFill>
                <a:srgbClr val="000000"/>
              </a:solidFill>
              <a:latin typeface="Calibri"/>
            </a:endParaRPr>
          </a:p>
          <a:p>
            <a:pPr lvl="1" marL="685800" indent="-263880">
              <a:lnSpc>
                <a:spcPct val="90000"/>
              </a:lnSpc>
              <a:spcBef>
                <a:spcPts val="374"/>
              </a:spcBef>
              <a:tabLst>
                <a:tab algn="l" pos="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700" spc="-1" strike="noStrike">
                <a:solidFill>
                  <a:srgbClr val="000000"/>
                </a:solidFill>
                <a:latin typeface="Arial"/>
                <a:ea typeface="Arial"/>
              </a:rPr>
              <a:t>Practical</a:t>
            </a:r>
            <a:r>
              <a:rPr b="0" lang="en-US" sz="1500" spc="-1" strike="noStrike">
                <a:solidFill>
                  <a:srgbClr val="000000"/>
                </a:solidFill>
                <a:latin typeface="Arial"/>
                <a:ea typeface="Arial"/>
              </a:rPr>
              <a:t>: </a:t>
            </a:r>
            <a:endParaRPr b="0" lang="en-US" sz="1500" spc="-1" strike="noStrike">
              <a:solidFill>
                <a:srgbClr val="000000"/>
              </a:solidFill>
              <a:latin typeface="Calibri"/>
            </a:endParaRPr>
          </a:p>
          <a:p>
            <a:pPr lvl="1" marL="685800" indent="-263880">
              <a:lnSpc>
                <a:spcPct val="90000"/>
              </a:lnSpc>
              <a:spcBef>
                <a:spcPts val="374"/>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500" spc="-1" strike="noStrike">
                <a:solidFill>
                  <a:srgbClr val="000000"/>
                </a:solidFill>
                <a:latin typeface="Arial"/>
                <a:ea typeface="Arial"/>
              </a:rPr>
              <a:t>Target: be able to identify, sketch and label the characteristic morphological characters of a cephalopod.</a:t>
            </a:r>
            <a:endParaRPr b="0" lang="en-US" sz="1500" spc="-1" strike="noStrike">
              <a:solidFill>
                <a:srgbClr val="000000"/>
              </a:solidFill>
              <a:latin typeface="Calibri"/>
            </a:endParaRPr>
          </a:p>
          <a:p>
            <a:pPr lvl="1" marL="685800" indent="-263880">
              <a:lnSpc>
                <a:spcPct val="90000"/>
              </a:lnSpc>
              <a:spcBef>
                <a:spcPts val="374"/>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500" spc="-1" strike="noStrike">
                <a:solidFill>
                  <a:srgbClr val="000000"/>
                </a:solidFill>
                <a:latin typeface="Arial"/>
                <a:ea typeface="Arial"/>
              </a:rPr>
              <a:t>Access primary literature to understand why the theoretical value of Copes Law and the data that supports it.</a:t>
            </a:r>
            <a:endParaRPr b="0" lang="en-US" sz="1500" spc="-1" strike="noStrike">
              <a:solidFill>
                <a:srgbClr val="000000"/>
              </a:solidFill>
              <a:latin typeface="Calibri"/>
            </a:endParaRPr>
          </a:p>
          <a:p>
            <a:pPr lvl="1" marL="685800" indent="-263880">
              <a:lnSpc>
                <a:spcPct val="90000"/>
              </a:lnSpc>
              <a:spcBef>
                <a:spcPts val="374"/>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500" spc="-1" strike="noStrike">
                <a:solidFill>
                  <a:srgbClr val="000000"/>
                </a:solidFill>
                <a:latin typeface="Arial"/>
                <a:ea typeface="Arial"/>
              </a:rPr>
              <a:t>Create and evaluate hypotheses that  account for the accumulation of ammonites in the bed described</a:t>
            </a:r>
            <a:endParaRPr b="0" lang="en-US" sz="1500" spc="-1" strike="noStrike">
              <a:solidFill>
                <a:srgbClr val="000000"/>
              </a:solidFill>
              <a:latin typeface="Calibri"/>
            </a:endParaRPr>
          </a:p>
          <a:p>
            <a:pPr lvl="1" marL="685800" indent="-263880">
              <a:lnSpc>
                <a:spcPct val="90000"/>
              </a:lnSpc>
              <a:spcBef>
                <a:spcPts val="374"/>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endParaRPr b="0" lang="en-US" sz="1500" spc="-1" strike="noStrike">
              <a:solidFill>
                <a:srgbClr val="000000"/>
              </a:solidFill>
              <a:latin typeface="Calibri"/>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457200" y="544680"/>
            <a:ext cx="8229600" cy="105552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Cephalopoda: how advanced?</a:t>
            </a:r>
            <a:endParaRPr b="0" lang="en-US" sz="4000" spc="-1" strike="noStrike">
              <a:solidFill>
                <a:srgbClr val="000000"/>
              </a:solidFill>
              <a:latin typeface="Calibri"/>
            </a:endParaRPr>
          </a:p>
        </p:txBody>
      </p:sp>
      <p:sp>
        <p:nvSpPr>
          <p:cNvPr id="151" name="TextShape 2"/>
          <p:cNvSpPr txBox="1"/>
          <p:nvPr/>
        </p:nvSpPr>
        <p:spPr>
          <a:xfrm>
            <a:off x="457200" y="2161800"/>
            <a:ext cx="8229600" cy="3940200"/>
          </a:xfrm>
          <a:prstGeom prst="rect">
            <a:avLst/>
          </a:prstGeom>
          <a:noFill/>
          <a:ln>
            <a:noFill/>
          </a:ln>
        </p:spPr>
        <p:txBody>
          <a:bodyPr>
            <a:normAutofit/>
          </a:bodyPr>
          <a:p>
            <a:pPr marL="315720" indent="-315720">
              <a:lnSpc>
                <a:spcPct val="100000"/>
              </a:lnSpc>
              <a:spcBef>
                <a:spcPts val="675"/>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700" spc="-1" strike="noStrike">
                <a:solidFill>
                  <a:srgbClr val="000000"/>
                </a:solidFill>
                <a:latin typeface="Arial"/>
                <a:ea typeface="Arial"/>
              </a:rPr>
              <a:t>Tool use!</a:t>
            </a:r>
            <a:endParaRPr b="0" lang="en-US" sz="2700" spc="-1" strike="noStrike">
              <a:solidFill>
                <a:srgbClr val="000000"/>
              </a:solidFill>
              <a:latin typeface="Calibri"/>
            </a:endParaRPr>
          </a:p>
          <a:p>
            <a:pPr marL="315720" indent="-315720">
              <a:lnSpc>
                <a:spcPct val="100000"/>
              </a:lnSpc>
              <a:spcBef>
                <a:spcPts val="675"/>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700" spc="-1" strike="noStrike" u="sng">
                <a:solidFill>
                  <a:srgbClr val="0000ff"/>
                </a:solidFill>
                <a:uFillTx/>
                <a:latin typeface="Arial"/>
                <a:ea typeface="Arial"/>
                <a:hlinkClick r:id="rId1"/>
              </a:rPr>
              <a:t>http://www.youtube.com/watch?v=AP_dpbTbess</a:t>
            </a:r>
            <a:endParaRPr b="0" lang="en-US" sz="2700" spc="-1" strike="noStrike">
              <a:solidFill>
                <a:srgbClr val="000000"/>
              </a:solidFill>
              <a:latin typeface="Calibri"/>
            </a:endParaRPr>
          </a:p>
          <a:p>
            <a:pPr marL="315720" indent="-315720">
              <a:lnSpc>
                <a:spcPct val="100000"/>
              </a:lnSpc>
              <a:spcBef>
                <a:spcPts val="675"/>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700" spc="-1" strike="noStrike" u="sng">
                <a:solidFill>
                  <a:srgbClr val="000000"/>
                </a:solidFill>
                <a:uFillTx/>
                <a:latin typeface="Arial"/>
                <a:ea typeface="Arial"/>
              </a:rPr>
              <a:t>Finn, JK, Tregenza, T, and Norman, MD, 2009. Defensive tool use in a coconut-carrying octopusCurrent Biology, Volume 19, Issue 23,</a:t>
            </a:r>
            <a:r>
              <a:rPr b="0" lang="en-US" sz="2700" spc="-1" strike="noStrike" u="sng">
                <a:solidFill>
                  <a:srgbClr val="0000ff"/>
                </a:solidFill>
                <a:uFillTx/>
                <a:latin typeface="Arial"/>
                <a:ea typeface="Arial"/>
                <a:hlinkClick r:id="rId2"/>
              </a:rPr>
              <a:t> 1069-1070</a:t>
            </a:r>
            <a:endParaRPr b="0" lang="en-US" sz="2700" spc="-1" strike="noStrike">
              <a:solidFill>
                <a:srgbClr val="000000"/>
              </a:solidFill>
              <a:latin typeface="Calibri"/>
            </a:endParaRPr>
          </a:p>
          <a:p>
            <a:pPr marL="315720" indent="-315720">
              <a:lnSpc>
                <a:spcPct val="100000"/>
              </a:lnSpc>
              <a:spcBef>
                <a:spcPts val="675"/>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700" spc="-1" strike="noStrike" u="sng">
                <a:solidFill>
                  <a:srgbClr val="0000ff"/>
                </a:solidFill>
                <a:uFillTx/>
                <a:latin typeface="Arial"/>
                <a:ea typeface="Arial"/>
                <a:hlinkClick r:id="rId3"/>
              </a:rPr>
              <a:t>http://download.cell.com/current-biology/pdf/PIIS0960982209019149.pdf?intermediate=true</a:t>
            </a:r>
            <a:endParaRPr b="0" lang="en-US" sz="2700" spc="-1" strike="noStrike">
              <a:solidFill>
                <a:srgbClr val="000000"/>
              </a:solidFill>
              <a:latin typeface="Calibri"/>
            </a:endParaRPr>
          </a:p>
          <a:p>
            <a:pPr marL="315720" indent="-315720">
              <a:lnSpc>
                <a:spcPct val="100000"/>
              </a:lnSpc>
              <a:spcBef>
                <a:spcPts val="675"/>
              </a:spcBef>
              <a:buClr>
                <a:srgbClr val="ffff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700" spc="-1" strike="noStrike">
              <a:solidFill>
                <a:srgbClr val="000000"/>
              </a:solidFill>
              <a:latin typeface="Calibri"/>
            </a:endParaRPr>
          </a:p>
          <a:p>
            <a:pPr marL="315720" indent="-315720">
              <a:lnSpc>
                <a:spcPct val="100000"/>
              </a:lnSpc>
              <a:spcBef>
                <a:spcPts val="675"/>
              </a:spcBef>
              <a:buClr>
                <a:srgbClr val="ffff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7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Cephalopoda: In the blood</a:t>
            </a:r>
            <a:endParaRPr b="0" lang="en-US" sz="4000" spc="-1" strike="noStrike">
              <a:solidFill>
                <a:srgbClr val="000000"/>
              </a:solidFill>
              <a:latin typeface="Calibri"/>
            </a:endParaRPr>
          </a:p>
        </p:txBody>
      </p:sp>
      <p:sp>
        <p:nvSpPr>
          <p:cNvPr id="153" name="TextShape 2"/>
          <p:cNvSpPr txBox="1"/>
          <p:nvPr/>
        </p:nvSpPr>
        <p:spPr>
          <a:xfrm>
            <a:off x="457200" y="2161800"/>
            <a:ext cx="8229600" cy="3868920"/>
          </a:xfrm>
          <a:prstGeom prst="rect">
            <a:avLst/>
          </a:prstGeom>
          <a:noFill/>
          <a:ln>
            <a:noFill/>
          </a:ln>
        </p:spPr>
        <p:txBody>
          <a:bodyPr>
            <a:normAutofit/>
          </a:bodyPr>
          <a:p>
            <a:pPr marL="315720" indent="-315720">
              <a:lnSpc>
                <a:spcPct val="80000"/>
              </a:lnSpc>
              <a:spcBef>
                <a:spcPts val="675"/>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700" spc="-1" strike="noStrike">
                <a:solidFill>
                  <a:srgbClr val="000000"/>
                </a:solidFill>
                <a:latin typeface="Arial"/>
                <a:ea typeface="Arial"/>
              </a:rPr>
              <a:t>Blood composed of hemocyanin, copper based organic molecule. This is dissolved in the blood and not carried in acell.</a:t>
            </a:r>
            <a:endParaRPr b="0" lang="en-US" sz="2700" spc="-1" strike="noStrike">
              <a:solidFill>
                <a:srgbClr val="000000"/>
              </a:solidFill>
              <a:latin typeface="Calibri"/>
            </a:endParaRPr>
          </a:p>
          <a:p>
            <a:pPr marL="315720" indent="-315720">
              <a:lnSpc>
                <a:spcPct val="80000"/>
              </a:lnSpc>
              <a:spcBef>
                <a:spcPts val="675"/>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700" spc="-1" strike="noStrike">
                <a:solidFill>
                  <a:srgbClr val="000000"/>
                </a:solidFill>
                <a:latin typeface="Arial"/>
                <a:ea typeface="Arial"/>
              </a:rPr>
              <a:t>Deoxygenated form is clear, oxygenated form is blue.</a:t>
            </a:r>
            <a:endParaRPr b="0" lang="en-US" sz="2700" spc="-1" strike="noStrike">
              <a:solidFill>
                <a:srgbClr val="000000"/>
              </a:solidFill>
              <a:latin typeface="Calibri"/>
            </a:endParaRPr>
          </a:p>
          <a:p>
            <a:pPr marL="315720" indent="-315720">
              <a:lnSpc>
                <a:spcPct val="80000"/>
              </a:lnSpc>
              <a:spcBef>
                <a:spcPts val="675"/>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700" spc="-1" strike="noStrike">
                <a:solidFill>
                  <a:srgbClr val="000000"/>
                </a:solidFill>
                <a:latin typeface="Arial"/>
                <a:ea typeface="Arial"/>
              </a:rPr>
              <a:t>Cephalopod blood greater oxygen carrying capacity than other molluscs. </a:t>
            </a:r>
            <a:endParaRPr b="0" lang="en-US" sz="2700" spc="-1" strike="noStrike">
              <a:solidFill>
                <a:srgbClr val="000000"/>
              </a:solidFill>
              <a:latin typeface="Calibri"/>
            </a:endParaRPr>
          </a:p>
          <a:p>
            <a:pPr marL="315720" indent="-315720">
              <a:lnSpc>
                <a:spcPct val="80000"/>
              </a:lnSpc>
              <a:spcBef>
                <a:spcPts val="675"/>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700" spc="-1" strike="noStrike">
                <a:solidFill>
                  <a:srgbClr val="000000"/>
                </a:solidFill>
                <a:latin typeface="Arial"/>
                <a:ea typeface="Arial"/>
              </a:rPr>
              <a:t>Modern cephalopods capable of depleting oxygen reserve in venous blood. Does this imply a limit to the evolution of the cephalopod brain?</a:t>
            </a:r>
            <a:endParaRPr b="0" lang="en-US" sz="2700" spc="-1" strike="noStrike">
              <a:solidFill>
                <a:srgbClr val="000000"/>
              </a:solidFill>
              <a:latin typeface="Calibri"/>
            </a:endParaRPr>
          </a:p>
          <a:p>
            <a:pPr marL="315720" indent="-315720">
              <a:lnSpc>
                <a:spcPct val="80000"/>
              </a:lnSpc>
              <a:spcBef>
                <a:spcPts val="675"/>
              </a:spcBef>
              <a:buClr>
                <a:srgbClr val="ffff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700" spc="-1" strike="noStrike">
              <a:solidFill>
                <a:srgbClr val="000000"/>
              </a:solidFill>
              <a:latin typeface="Calibri"/>
            </a:endParaRPr>
          </a:p>
          <a:p>
            <a:pPr marL="315720" indent="-315720">
              <a:lnSpc>
                <a:spcPct val="80000"/>
              </a:lnSpc>
              <a:spcBef>
                <a:spcPts val="675"/>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7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Modern Nautilus</a:t>
            </a:r>
            <a:endParaRPr b="0" lang="en-US" sz="4000" spc="-1" strike="noStrike">
              <a:solidFill>
                <a:srgbClr val="000000"/>
              </a:solidFill>
              <a:latin typeface="Calibri"/>
            </a:endParaRPr>
          </a:p>
        </p:txBody>
      </p:sp>
      <p:pic>
        <p:nvPicPr>
          <p:cNvPr id="155" name="Picture 3" descr=""/>
          <p:cNvPicPr/>
          <p:nvPr/>
        </p:nvPicPr>
        <p:blipFill>
          <a:blip r:embed="rId1"/>
          <a:stretch/>
        </p:blipFill>
        <p:spPr>
          <a:xfrm>
            <a:off x="2133720" y="1952640"/>
            <a:ext cx="4719600" cy="42894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Nautiloid: mode of life</a:t>
            </a:r>
            <a:endParaRPr b="0" lang="en-US" sz="4000" spc="-1" strike="noStrike">
              <a:solidFill>
                <a:srgbClr val="000000"/>
              </a:solidFill>
              <a:latin typeface="Calibri"/>
            </a:endParaRPr>
          </a:p>
        </p:txBody>
      </p:sp>
      <p:sp>
        <p:nvSpPr>
          <p:cNvPr id="157" name="TextShape 2"/>
          <p:cNvSpPr txBox="1"/>
          <p:nvPr/>
        </p:nvSpPr>
        <p:spPr>
          <a:xfrm>
            <a:off x="457200" y="1600200"/>
            <a:ext cx="8229600" cy="4525920"/>
          </a:xfrm>
          <a:prstGeom prst="rect">
            <a:avLst/>
          </a:prstGeom>
          <a:noFill/>
          <a:ln>
            <a:noFill/>
          </a:ln>
        </p:spPr>
        <p:txBody>
          <a:bodyPr>
            <a:normAutofit/>
          </a:bodyPr>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Modern Nautilus is coiled and nektonic. </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Shell is made of aragonite.</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Can swim at up to 50cm/sec using a jet. </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Can position the jet to swim backwards or forwards.</a:t>
            </a:r>
            <a:endParaRPr b="0" lang="en-US" sz="2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685800" y="2130120"/>
            <a:ext cx="7772400" cy="146988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Segment 2</a:t>
            </a:r>
            <a:endParaRPr b="0" lang="en-US" sz="4000" spc="-1" strike="noStrike">
              <a:solidFill>
                <a:srgbClr val="000000"/>
              </a:solidFill>
              <a:latin typeface="Calibri"/>
            </a:endParaRPr>
          </a:p>
        </p:txBody>
      </p:sp>
      <p:sp>
        <p:nvSpPr>
          <p:cNvPr id="159" name="TextShape 2"/>
          <p:cNvSpPr txBox="1"/>
          <p:nvPr/>
        </p:nvSpPr>
        <p:spPr>
          <a:xfrm>
            <a:off x="1371600" y="3886200"/>
            <a:ext cx="6400800" cy="1752480"/>
          </a:xfrm>
          <a:prstGeom prst="rect">
            <a:avLst/>
          </a:prstGeom>
          <a:noFill/>
          <a:ln>
            <a:noFill/>
          </a:ln>
        </p:spPr>
        <p:txBody>
          <a:bodyPr>
            <a:noAutofit/>
          </a:bodyPr>
          <a:p>
            <a:pPr algn="ct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898989"/>
                </a:solidFill>
                <a:latin typeface="Calibri"/>
              </a:rPr>
              <a:t>Fossil Cephalopods</a:t>
            </a:r>
            <a:endParaRPr b="0" lang="en-US" sz="2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Content Placeholder 8" descr="Orthoceras.jpg"/>
          <p:cNvPicPr/>
          <p:nvPr/>
        </p:nvPicPr>
        <p:blipFill>
          <a:blip r:embed="rId1"/>
          <a:srcRect l="-59111" t="0" r="-59111" b="0"/>
          <a:stretch/>
        </p:blipFill>
        <p:spPr>
          <a:xfrm>
            <a:off x="3203640" y="1484280"/>
            <a:ext cx="8229600" cy="3578400"/>
          </a:xfrm>
          <a:prstGeom prst="rect">
            <a:avLst/>
          </a:prstGeom>
          <a:ln>
            <a:noFill/>
          </a:ln>
        </p:spPr>
      </p:pic>
      <p:sp>
        <p:nvSpPr>
          <p:cNvPr id="161" name="TextShape 1"/>
          <p:cNvSpPr txBox="1"/>
          <p:nvPr/>
        </p:nvSpPr>
        <p:spPr>
          <a:xfrm>
            <a:off x="457200" y="6919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Fossil Orthocone Nautiloids adopted a range of shell shapes</a:t>
            </a:r>
            <a:endParaRPr b="0" lang="en-US" sz="4000" spc="-1" strike="noStrike">
              <a:solidFill>
                <a:srgbClr val="000000"/>
              </a:solidFill>
              <a:latin typeface="Calibri"/>
            </a:endParaRPr>
          </a:p>
        </p:txBody>
      </p:sp>
      <p:pic>
        <p:nvPicPr>
          <p:cNvPr id="162" name="Picture 1" descr=""/>
          <p:cNvPicPr/>
          <p:nvPr/>
        </p:nvPicPr>
        <p:blipFill>
          <a:blip r:embed="rId2"/>
          <a:stretch/>
        </p:blipFill>
        <p:spPr>
          <a:xfrm>
            <a:off x="271440" y="2095560"/>
            <a:ext cx="5256360" cy="2919240"/>
          </a:xfrm>
          <a:prstGeom prst="rect">
            <a:avLst/>
          </a:prstGeom>
          <a:ln>
            <a:noFill/>
          </a:ln>
        </p:spPr>
      </p:pic>
      <p:sp>
        <p:nvSpPr>
          <p:cNvPr id="163" name="CustomShape 2"/>
          <p:cNvSpPr/>
          <p:nvPr/>
        </p:nvSpPr>
        <p:spPr>
          <a:xfrm>
            <a:off x="52200" y="5000760"/>
            <a:ext cx="9225720" cy="137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000000"/>
                </a:solidFill>
                <a:latin typeface="Calibri"/>
              </a:rPr>
              <a:t>Cameroceras is reported to have achieved lengths of </a:t>
            </a:r>
            <a:r>
              <a:rPr b="0" lang="en-US" sz="4000" spc="-1" strike="noStrike" u="sng">
                <a:solidFill>
                  <a:srgbClr val="000000"/>
                </a:solidFill>
                <a:uFillTx/>
                <a:latin typeface="Calibri"/>
              </a:rPr>
              <a:t>10m!!!!!!!</a:t>
            </a:r>
            <a:endParaRPr b="1" lang="en-US" sz="4000" spc="-1" strike="noStrike">
              <a:solidFill>
                <a:srgbClr val="000000"/>
              </a:solidFill>
              <a:latin typeface="Times New Roman"/>
            </a:endParaRPr>
          </a:p>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000000"/>
                </a:solidFill>
                <a:latin typeface="Calibri"/>
              </a:rPr>
              <a:t>This makes it the biggest predator of its day (Ordovician to Silurian). </a:t>
            </a:r>
            <a:endParaRPr b="1" lang="en-US" sz="2200" spc="-1" strike="noStrike">
              <a:solidFill>
                <a:srgbClr val="000000"/>
              </a:solidFill>
              <a:latin typeface="Times New Roman"/>
            </a:endParaRPr>
          </a:p>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000000"/>
                </a:solidFill>
                <a:latin typeface="Calibri"/>
              </a:rPr>
              <a:t>Note the genus name is something of a wastebasket term.</a:t>
            </a:r>
            <a:endParaRPr b="1" lang="en-US" sz="2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4788000" y="315720"/>
            <a:ext cx="8229600" cy="1143000"/>
          </a:xfrm>
          <a:prstGeom prst="rect">
            <a:avLst/>
          </a:prstGeom>
          <a:noFill/>
          <a:ln>
            <a:noFill/>
          </a:ln>
        </p:spPr>
        <p:txBody>
          <a:bodyPr anchor="ctr">
            <a:noAutofit/>
          </a:bodyPr>
          <a:p>
            <a:pPr marL="22302720" indent="1290240" algn="ctr">
              <a:lnSpc>
                <a:spcPct val="100000"/>
              </a:lnSpc>
              <a:tabLst>
                <a:tab algn="l" pos="0"/>
              </a:tabLst>
            </a:pPr>
            <a:r>
              <a:rPr b="0" lang="en-US" sz="2200" spc="-1" strike="noStrike">
                <a:solidFill>
                  <a:srgbClr val="000000"/>
                </a:solidFill>
                <a:latin typeface="Arial"/>
                <a:ea typeface="Arial"/>
              </a:rPr>
              <a:t>                               </a:t>
            </a:r>
            <a:r>
              <a:rPr b="0" lang="en-US" sz="2200" spc="-1" strike="noStrike">
                <a:solidFill>
                  <a:srgbClr val="000000"/>
                </a:solidFill>
                <a:latin typeface="Arial"/>
                <a:ea typeface="Arial"/>
              </a:rPr>
              <a:t>Subclass Ammonoidea: (400—65.0 MA)</a:t>
            </a:r>
            <a:br/>
            <a:endParaRPr b="0" lang="en-US" sz="2200" spc="-1" strike="noStrike">
              <a:solidFill>
                <a:srgbClr val="000000"/>
              </a:solidFill>
              <a:latin typeface="Calibri"/>
            </a:endParaRPr>
          </a:p>
        </p:txBody>
      </p:sp>
      <p:sp>
        <p:nvSpPr>
          <p:cNvPr id="165" name="TextShape 2"/>
          <p:cNvSpPr txBox="1"/>
          <p:nvPr/>
        </p:nvSpPr>
        <p:spPr>
          <a:xfrm>
            <a:off x="457200" y="1600200"/>
            <a:ext cx="8229600" cy="4525920"/>
          </a:xfrm>
          <a:prstGeom prst="rect">
            <a:avLst/>
          </a:prstGeom>
          <a:noFill/>
          <a:ln>
            <a:noFill/>
          </a:ln>
        </p:spPr>
        <p:txBody>
          <a:bodyPr>
            <a:normAutofit/>
          </a:bodyPr>
          <a:p>
            <a:pPr marL="315720" indent="-315720">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Sutures</a:t>
            </a:r>
            <a:endParaRPr b="0" lang="en-US" sz="2900" spc="-1" strike="noStrike">
              <a:solidFill>
                <a:srgbClr val="000000"/>
              </a:solidFill>
              <a:latin typeface="Calibri"/>
            </a:endParaRPr>
          </a:p>
        </p:txBody>
      </p:sp>
      <p:pic>
        <p:nvPicPr>
          <p:cNvPr id="166" name="Picture 4" descr=""/>
          <p:cNvPicPr/>
          <p:nvPr/>
        </p:nvPicPr>
        <p:blipFill>
          <a:blip r:embed="rId1"/>
          <a:srcRect l="0" t="0" r="0" b="20398"/>
          <a:stretch/>
        </p:blipFill>
        <p:spPr>
          <a:xfrm>
            <a:off x="457200" y="2867040"/>
            <a:ext cx="7819920" cy="2320920"/>
          </a:xfrm>
          <a:prstGeom prst="rect">
            <a:avLst/>
          </a:prstGeom>
          <a:ln>
            <a:noFill/>
          </a:ln>
        </p:spPr>
      </p:pic>
      <p:sp>
        <p:nvSpPr>
          <p:cNvPr id="167" name="CustomShape 3"/>
          <p:cNvSpPr/>
          <p:nvPr/>
        </p:nvSpPr>
        <p:spPr>
          <a:xfrm>
            <a:off x="457200" y="5610240"/>
            <a:ext cx="8077320" cy="764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000000"/>
                </a:solidFill>
                <a:latin typeface="Calibri"/>
              </a:rPr>
              <a:t>Orders</a:t>
            </a:r>
            <a:endParaRPr b="1" lang="en-US" sz="2200" spc="-1" strike="noStrike">
              <a:solidFill>
                <a:srgbClr val="000000"/>
              </a:solidFill>
              <a:latin typeface="Times New Roman"/>
            </a:endParaRPr>
          </a:p>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000000"/>
                </a:solidFill>
                <a:latin typeface="Calibri"/>
              </a:rPr>
              <a:t>Goniatite                         Ceratite                           Ammonite</a:t>
            </a:r>
            <a:r>
              <a:rPr b="0" lang="en-US" sz="2200" spc="-1" strike="noStrike">
                <a:solidFill>
                  <a:srgbClr val="000000"/>
                </a:solidFill>
                <a:latin typeface="Calibri"/>
              </a:rPr>
              <a:t>	</a:t>
            </a:r>
            <a:endParaRPr b="1" lang="en-US" sz="2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457200" y="274320"/>
            <a:ext cx="8229600" cy="1143000"/>
          </a:xfrm>
          <a:prstGeom prst="rect">
            <a:avLst/>
          </a:prstGeom>
          <a:noFill/>
          <a:ln>
            <a:noFill/>
          </a:ln>
        </p:spPr>
        <p:txBody>
          <a:bodyPr anchor="ctr">
            <a:noAutofit/>
          </a:bodyPr>
          <a:p>
            <a:pPr marL="22302720" indent="1290240" algn="ctr">
              <a:lnSpc>
                <a:spcPct val="100000"/>
              </a:lnSpc>
              <a:tabLst>
                <a:tab algn="l" pos="0"/>
              </a:tabLst>
            </a:pPr>
            <a:r>
              <a:rPr b="0" lang="en-US" sz="2200" spc="-1" strike="noStrike">
                <a:solidFill>
                  <a:srgbClr val="000000"/>
                </a:solidFill>
                <a:latin typeface="Arial"/>
                <a:ea typeface="Arial"/>
              </a:rPr>
              <a:t>Subclass Ammonoidea: (479.0—65.0 Ma)</a:t>
            </a:r>
            <a:br/>
            <a:r>
              <a:rPr b="0" lang="en-US" sz="2200" spc="-1" strike="noStrike">
                <a:solidFill>
                  <a:srgbClr val="000000"/>
                </a:solidFill>
                <a:latin typeface="Arial"/>
                <a:ea typeface="Arial"/>
              </a:rPr>
              <a:t>Sutures</a:t>
            </a:r>
            <a:br/>
            <a:endParaRPr b="0" lang="en-US" sz="2200" spc="-1" strike="noStrike">
              <a:solidFill>
                <a:srgbClr val="000000"/>
              </a:solidFill>
              <a:latin typeface="Calibri"/>
            </a:endParaRPr>
          </a:p>
        </p:txBody>
      </p:sp>
      <p:sp>
        <p:nvSpPr>
          <p:cNvPr id="169" name="TextShape 2"/>
          <p:cNvSpPr txBox="1"/>
          <p:nvPr/>
        </p:nvSpPr>
        <p:spPr>
          <a:xfrm>
            <a:off x="455760" y="946080"/>
            <a:ext cx="8229600" cy="4525920"/>
          </a:xfrm>
          <a:prstGeom prst="rect">
            <a:avLst/>
          </a:prstGeom>
          <a:noFill/>
          <a:ln>
            <a:noFill/>
          </a:ln>
        </p:spPr>
        <p:txBody>
          <a:bodyPr>
            <a:normAutofit/>
          </a:bodyPr>
          <a:p>
            <a:pPr marL="315720" indent="-315720">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Sutures</a:t>
            </a:r>
            <a:endParaRPr b="0" lang="en-US" sz="2900" spc="-1" strike="noStrike">
              <a:solidFill>
                <a:srgbClr val="000000"/>
              </a:solidFill>
              <a:latin typeface="Calibri"/>
            </a:endParaRPr>
          </a:p>
        </p:txBody>
      </p:sp>
      <p:sp>
        <p:nvSpPr>
          <p:cNvPr id="170" name="CustomShape 3"/>
          <p:cNvSpPr/>
          <p:nvPr/>
        </p:nvSpPr>
        <p:spPr>
          <a:xfrm>
            <a:off x="457200" y="5610240"/>
            <a:ext cx="8077320" cy="42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200" spc="-1" strike="noStrike">
                <a:solidFill>
                  <a:srgbClr val="000000"/>
                </a:solidFill>
                <a:latin typeface="Times New Roman"/>
              </a:rPr>
              <a:t>	</a:t>
            </a:r>
            <a:endParaRPr b="1" lang="en-US" sz="2200" spc="-1" strike="noStrike">
              <a:solidFill>
                <a:srgbClr val="000000"/>
              </a:solidFill>
              <a:latin typeface="Times New Roman"/>
            </a:endParaRPr>
          </a:p>
        </p:txBody>
      </p:sp>
      <p:pic>
        <p:nvPicPr>
          <p:cNvPr id="171" name="Picture 6" descr=""/>
          <p:cNvPicPr/>
          <p:nvPr/>
        </p:nvPicPr>
        <p:blipFill>
          <a:blip r:embed="rId1"/>
          <a:stretch/>
        </p:blipFill>
        <p:spPr>
          <a:xfrm>
            <a:off x="5675400" y="2795760"/>
            <a:ext cx="3468600" cy="2320920"/>
          </a:xfrm>
          <a:prstGeom prst="rect">
            <a:avLst/>
          </a:prstGeom>
          <a:ln>
            <a:noFill/>
          </a:ln>
        </p:spPr>
      </p:pic>
      <p:pic>
        <p:nvPicPr>
          <p:cNvPr id="172" name="Picture 7" descr=""/>
          <p:cNvPicPr/>
          <p:nvPr/>
        </p:nvPicPr>
        <p:blipFill>
          <a:blip r:embed="rId2"/>
          <a:srcRect l="14062" t="0" r="10936" b="0"/>
          <a:stretch/>
        </p:blipFill>
        <p:spPr>
          <a:xfrm>
            <a:off x="0" y="2444760"/>
            <a:ext cx="2438280" cy="3000240"/>
          </a:xfrm>
          <a:prstGeom prst="rect">
            <a:avLst/>
          </a:prstGeom>
          <a:ln>
            <a:noFill/>
          </a:ln>
        </p:spPr>
      </p:pic>
      <p:pic>
        <p:nvPicPr>
          <p:cNvPr id="173" name="Picture 8" descr=""/>
          <p:cNvPicPr/>
          <p:nvPr/>
        </p:nvPicPr>
        <p:blipFill>
          <a:blip r:embed="rId3"/>
          <a:srcRect l="26672" t="8004" r="0" b="18002"/>
          <a:stretch/>
        </p:blipFill>
        <p:spPr>
          <a:xfrm>
            <a:off x="2895480" y="2795760"/>
            <a:ext cx="2514600" cy="2603160"/>
          </a:xfrm>
          <a:prstGeom prst="rect">
            <a:avLst/>
          </a:prstGeom>
          <a:ln>
            <a:noFill/>
          </a:ln>
        </p:spPr>
      </p:pic>
      <p:sp>
        <p:nvSpPr>
          <p:cNvPr id="174" name="CustomShape 4"/>
          <p:cNvSpPr/>
          <p:nvPr/>
        </p:nvSpPr>
        <p:spPr>
          <a:xfrm>
            <a:off x="609480" y="5762520"/>
            <a:ext cx="8077320" cy="764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000000"/>
                </a:solidFill>
                <a:latin typeface="Calibri"/>
              </a:rPr>
              <a:t>Orders</a:t>
            </a:r>
            <a:endParaRPr b="1" lang="en-US" sz="2200" spc="-1" strike="noStrike">
              <a:solidFill>
                <a:srgbClr val="000000"/>
              </a:solidFill>
              <a:latin typeface="Times New Roman"/>
            </a:endParaRPr>
          </a:p>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000000"/>
                </a:solidFill>
                <a:latin typeface="Calibri"/>
              </a:rPr>
              <a:t>Goniatite                         Ceratite                           Ammonite</a:t>
            </a:r>
            <a:r>
              <a:rPr b="0" lang="en-US" sz="2200" spc="-1" strike="noStrike">
                <a:solidFill>
                  <a:srgbClr val="000000"/>
                </a:solidFill>
                <a:latin typeface="Calibri"/>
              </a:rPr>
              <a:t>	</a:t>
            </a:r>
            <a:endParaRPr b="1" lang="en-US" sz="2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Ammonites</a:t>
            </a:r>
            <a:endParaRPr b="0" lang="en-US" sz="4000" spc="-1" strike="noStrike">
              <a:solidFill>
                <a:srgbClr val="000000"/>
              </a:solidFill>
              <a:latin typeface="Calibri"/>
            </a:endParaRPr>
          </a:p>
        </p:txBody>
      </p:sp>
      <p:sp>
        <p:nvSpPr>
          <p:cNvPr id="176" name="TextShape 2"/>
          <p:cNvSpPr txBox="1"/>
          <p:nvPr/>
        </p:nvSpPr>
        <p:spPr>
          <a:xfrm>
            <a:off x="457200" y="1600200"/>
            <a:ext cx="8229600" cy="4525920"/>
          </a:xfrm>
          <a:prstGeom prst="rect">
            <a:avLst/>
          </a:prstGeom>
          <a:noFill/>
          <a:ln>
            <a:noFill/>
          </a:ln>
        </p:spPr>
      </p:sp>
      <p:pic>
        <p:nvPicPr>
          <p:cNvPr id="177" name="Picture 5" descr=""/>
          <p:cNvPicPr/>
          <p:nvPr/>
        </p:nvPicPr>
        <p:blipFill>
          <a:blip r:embed="rId1"/>
          <a:srcRect l="-4727" t="0" r="-4727" b="0"/>
          <a:stretch/>
        </p:blipFill>
        <p:spPr>
          <a:xfrm>
            <a:off x="914400" y="1459080"/>
            <a:ext cx="7472520" cy="47257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Fossil Cephalopod Shells</a:t>
            </a:r>
            <a:endParaRPr b="0" lang="en-US" sz="4000" spc="-1" strike="noStrike">
              <a:solidFill>
                <a:srgbClr val="000000"/>
              </a:solidFill>
              <a:latin typeface="Calibri"/>
            </a:endParaRPr>
          </a:p>
        </p:txBody>
      </p:sp>
      <p:sp>
        <p:nvSpPr>
          <p:cNvPr id="179" name="TextShape 2"/>
          <p:cNvSpPr txBox="1"/>
          <p:nvPr/>
        </p:nvSpPr>
        <p:spPr>
          <a:xfrm>
            <a:off x="457200" y="1600200"/>
            <a:ext cx="8229600" cy="4525920"/>
          </a:xfrm>
          <a:prstGeom prst="rect">
            <a:avLst/>
          </a:prstGeom>
          <a:noFill/>
          <a:ln>
            <a:noFill/>
          </a:ln>
        </p:spPr>
        <p:txBody>
          <a:bodyPr>
            <a:normAutofit/>
          </a:bodyPr>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Ammonite shells were made of ARAGONITE</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Ammonite shells were </a:t>
            </a:r>
            <a:r>
              <a:rPr b="0" lang="ja-JP" sz="2900" spc="-1" strike="noStrike">
                <a:solidFill>
                  <a:srgbClr val="000000"/>
                </a:solidFill>
                <a:latin typeface="Arial"/>
                <a:ea typeface="Arial"/>
              </a:rPr>
              <a:t>“</a:t>
            </a:r>
            <a:r>
              <a:rPr b="0" lang="en-US" sz="2900" spc="-1" strike="noStrike">
                <a:solidFill>
                  <a:srgbClr val="000000"/>
                </a:solidFill>
                <a:latin typeface="Arial"/>
                <a:ea typeface="Arial"/>
              </a:rPr>
              <a:t>largely</a:t>
            </a:r>
            <a:r>
              <a:rPr b="0" lang="ja-JP" sz="2900" spc="-1" strike="noStrike">
                <a:solidFill>
                  <a:srgbClr val="000000"/>
                </a:solidFill>
                <a:latin typeface="Arial"/>
                <a:ea typeface="Arial"/>
              </a:rPr>
              <a:t>”</a:t>
            </a:r>
            <a:r>
              <a:rPr b="0" lang="en-US" sz="2900" spc="-1" strike="noStrike">
                <a:solidFill>
                  <a:srgbClr val="000000"/>
                </a:solidFill>
                <a:latin typeface="Arial"/>
                <a:ea typeface="Arial"/>
              </a:rPr>
              <a:t> ectochliate (encapsulate the soft-tissue)</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Belemnite shells were made of  LOW MAGNESIAN CALCITE (LMC)</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Belemnites were endochliate (inside the soft tissue)</a:t>
            </a:r>
            <a:endParaRPr b="0" lang="en-US" sz="2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Learning Outcomes</a:t>
            </a:r>
            <a:endParaRPr b="0" lang="en-US" sz="4000" spc="-1" strike="noStrike">
              <a:solidFill>
                <a:srgbClr val="000000"/>
              </a:solidFill>
              <a:latin typeface="Calibri"/>
            </a:endParaRPr>
          </a:p>
        </p:txBody>
      </p:sp>
      <p:sp>
        <p:nvSpPr>
          <p:cNvPr id="133" name="TextShape 2"/>
          <p:cNvSpPr txBox="1"/>
          <p:nvPr/>
        </p:nvSpPr>
        <p:spPr>
          <a:xfrm>
            <a:off x="457200" y="1600200"/>
            <a:ext cx="8229600" cy="4525920"/>
          </a:xfrm>
          <a:prstGeom prst="rect">
            <a:avLst/>
          </a:prstGeom>
          <a:noFill/>
          <a:ln>
            <a:noFill/>
          </a:ln>
        </p:spPr>
        <p:txBody>
          <a:bodyPr>
            <a:normAutofit/>
          </a:bodyPr>
          <a:p>
            <a:pPr marL="315720" indent="-31572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Understand the basic biology of cephalopods and echinoderms.</a:t>
            </a:r>
            <a:endParaRPr b="0" lang="en-US" sz="2900" spc="-1" strike="noStrike">
              <a:solidFill>
                <a:srgbClr val="000000"/>
              </a:solidFill>
              <a:latin typeface="Calibri"/>
            </a:endParaRPr>
          </a:p>
          <a:p>
            <a:pPr marL="315720" indent="-31572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Apply your understanding to stratigraphic problems</a:t>
            </a:r>
            <a:endParaRPr b="0" lang="en-US" sz="2900" spc="-1" strike="noStrike">
              <a:solidFill>
                <a:srgbClr val="000000"/>
              </a:solidFill>
              <a:latin typeface="Calibri"/>
            </a:endParaRPr>
          </a:p>
          <a:p>
            <a:pPr lvl="1" marL="685800" indent="-263880">
              <a:spcBef>
                <a:spcPts val="624"/>
              </a:spcBef>
              <a:buClr>
                <a:srgbClr val="000000"/>
              </a:buClr>
              <a:buFont typeface="Arial"/>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2500" spc="-1" strike="noStrike">
                <a:solidFill>
                  <a:srgbClr val="000000"/>
                </a:solidFill>
                <a:latin typeface="Calibri"/>
              </a:rPr>
              <a:t>Dating rocks in the field using cephalopod sutures</a:t>
            </a:r>
            <a:endParaRPr b="0" lang="en-US" sz="2500" spc="-1" strike="noStrike">
              <a:solidFill>
                <a:srgbClr val="000000"/>
              </a:solidFill>
              <a:latin typeface="Calibri"/>
            </a:endParaRPr>
          </a:p>
          <a:p>
            <a:pPr lvl="1" marL="685800" indent="-263880">
              <a:spcBef>
                <a:spcPts val="624"/>
              </a:spcBef>
              <a:buClr>
                <a:srgbClr val="000000"/>
              </a:buClr>
              <a:buFont typeface="Arial"/>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2500" spc="-1" strike="noStrike">
                <a:solidFill>
                  <a:srgbClr val="000000"/>
                </a:solidFill>
                <a:latin typeface="Calibri"/>
              </a:rPr>
              <a:t>Hypotheses testing</a:t>
            </a:r>
            <a:endParaRPr b="0" lang="en-US" sz="2500" spc="-1" strike="noStrike">
              <a:solidFill>
                <a:srgbClr val="000000"/>
              </a:solidFill>
              <a:latin typeface="Calibri"/>
            </a:endParaRPr>
          </a:p>
          <a:p>
            <a:pPr lvl="1" marL="685800" indent="-263880">
              <a:spcBef>
                <a:spcPts val="624"/>
              </a:spcBef>
              <a:buClr>
                <a:srgbClr val="000000"/>
              </a:buClr>
              <a:buFont typeface="Arial"/>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2500" spc="-1" strike="noStrike">
                <a:solidFill>
                  <a:srgbClr val="000000"/>
                </a:solidFill>
                <a:latin typeface="Calibri"/>
              </a:rPr>
              <a:t>Harvesting data and concepts from the literature</a:t>
            </a:r>
            <a:endParaRPr b="0" lang="en-US" sz="25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457200" y="263160"/>
            <a:ext cx="8229600" cy="112572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Shelled Cephalopod Morphospace</a:t>
            </a:r>
            <a:endParaRPr b="0" lang="en-US" sz="4000" spc="-1" strike="noStrike">
              <a:solidFill>
                <a:srgbClr val="000000"/>
              </a:solidFill>
              <a:latin typeface="Calibri"/>
            </a:endParaRPr>
          </a:p>
        </p:txBody>
      </p:sp>
      <p:sp>
        <p:nvSpPr>
          <p:cNvPr id="181" name="TextShape 2"/>
          <p:cNvSpPr txBox="1"/>
          <p:nvPr/>
        </p:nvSpPr>
        <p:spPr>
          <a:xfrm>
            <a:off x="457200" y="1600200"/>
            <a:ext cx="8229600" cy="4525920"/>
          </a:xfrm>
          <a:prstGeom prst="rect">
            <a:avLst/>
          </a:prstGeom>
          <a:noFill/>
          <a:ln>
            <a:noFill/>
          </a:ln>
        </p:spPr>
      </p:sp>
      <p:pic>
        <p:nvPicPr>
          <p:cNvPr id="182" name="Picture 8" descr=""/>
          <p:cNvPicPr/>
          <p:nvPr/>
        </p:nvPicPr>
        <p:blipFill>
          <a:blip r:embed="rId1"/>
          <a:srcRect l="0" t="4225" r="0" b="0"/>
          <a:stretch/>
        </p:blipFill>
        <p:spPr>
          <a:xfrm>
            <a:off x="914400" y="1600200"/>
            <a:ext cx="7162920" cy="47847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Order Ammonitida</a:t>
            </a:r>
            <a:endParaRPr b="0" lang="en-US" sz="4000" spc="-1" strike="noStrike">
              <a:solidFill>
                <a:srgbClr val="000000"/>
              </a:solidFill>
              <a:latin typeface="Calibri"/>
            </a:endParaRPr>
          </a:p>
        </p:txBody>
      </p:sp>
      <p:pic>
        <p:nvPicPr>
          <p:cNvPr id="184" name="Picture 3" descr=""/>
          <p:cNvPicPr/>
          <p:nvPr/>
        </p:nvPicPr>
        <p:blipFill>
          <a:blip r:embed="rId1"/>
          <a:stretch/>
        </p:blipFill>
        <p:spPr>
          <a:xfrm>
            <a:off x="1981080" y="1952640"/>
            <a:ext cx="4876920" cy="44481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Order Ammonitida</a:t>
            </a:r>
            <a:endParaRPr b="0" lang="en-US" sz="4000" spc="-1" strike="noStrike">
              <a:solidFill>
                <a:srgbClr val="000000"/>
              </a:solidFill>
              <a:latin typeface="Calibri"/>
            </a:endParaRPr>
          </a:p>
        </p:txBody>
      </p:sp>
      <p:pic>
        <p:nvPicPr>
          <p:cNvPr id="186" name="Content Placeholder 4" descr="Ammonite  Prac copy copy.jpg"/>
          <p:cNvPicPr/>
          <p:nvPr/>
        </p:nvPicPr>
        <p:blipFill>
          <a:blip r:embed="rId1"/>
          <a:srcRect l="6964" t="22967" r="55482" b="54090"/>
          <a:stretch/>
        </p:blipFill>
        <p:spPr>
          <a:xfrm>
            <a:off x="533520" y="2022480"/>
            <a:ext cx="3962160" cy="3411360"/>
          </a:xfrm>
          <a:prstGeom prst="rect">
            <a:avLst/>
          </a:prstGeom>
          <a:ln>
            <a:noFill/>
          </a:ln>
        </p:spPr>
      </p:pic>
      <p:pic>
        <p:nvPicPr>
          <p:cNvPr id="187" name="Content Placeholder 4" descr="Ammonite  Prac copy copy.jpg"/>
          <p:cNvPicPr/>
          <p:nvPr/>
        </p:nvPicPr>
        <p:blipFill>
          <a:blip r:embed="rId2"/>
          <a:srcRect l="2000" t="44458" r="59935" b="31319"/>
          <a:stretch/>
        </p:blipFill>
        <p:spPr>
          <a:xfrm>
            <a:off x="5029200" y="2022480"/>
            <a:ext cx="3792600" cy="33987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3300" spc="-1" strike="noStrike">
                <a:solidFill>
                  <a:srgbClr val="000000"/>
                </a:solidFill>
                <a:latin typeface="Arial"/>
                <a:ea typeface="Arial"/>
              </a:rPr>
              <a:t>Coiling</a:t>
            </a:r>
            <a:br/>
            <a:r>
              <a:rPr b="0" lang="en-US" sz="3300" spc="-1" strike="noStrike">
                <a:solidFill>
                  <a:srgbClr val="000000"/>
                </a:solidFill>
                <a:latin typeface="Arial"/>
                <a:ea typeface="Arial"/>
              </a:rPr>
              <a:t>evolute</a:t>
            </a:r>
            <a:r>
              <a:rPr b="0" lang="en-US" sz="3300" spc="-1" strike="noStrike">
                <a:solidFill>
                  <a:srgbClr val="ffff00"/>
                </a:solidFill>
                <a:latin typeface="Arial"/>
                <a:ea typeface="Arial"/>
              </a:rPr>
              <a:t>                   </a:t>
            </a:r>
            <a:r>
              <a:rPr b="0" lang="en-US" sz="3300" spc="-1" strike="noStrike">
                <a:solidFill>
                  <a:srgbClr val="000000"/>
                </a:solidFill>
                <a:latin typeface="Arial"/>
                <a:ea typeface="Arial"/>
              </a:rPr>
              <a:t>involute</a:t>
            </a:r>
            <a:endParaRPr b="0" lang="en-US" sz="3300" spc="-1" strike="noStrike">
              <a:solidFill>
                <a:srgbClr val="000000"/>
              </a:solidFill>
              <a:latin typeface="Calibri"/>
            </a:endParaRPr>
          </a:p>
        </p:txBody>
      </p:sp>
      <p:pic>
        <p:nvPicPr>
          <p:cNvPr id="189" name="Picture 3" descr=""/>
          <p:cNvPicPr/>
          <p:nvPr/>
        </p:nvPicPr>
        <p:blipFill>
          <a:blip r:embed="rId1"/>
          <a:srcRect l="0" t="0" r="0" b="585"/>
          <a:stretch/>
        </p:blipFill>
        <p:spPr>
          <a:xfrm>
            <a:off x="152280" y="1952640"/>
            <a:ext cx="4343400" cy="3938400"/>
          </a:xfrm>
          <a:prstGeom prst="rect">
            <a:avLst/>
          </a:prstGeom>
          <a:ln>
            <a:noFill/>
          </a:ln>
        </p:spPr>
      </p:pic>
      <p:pic>
        <p:nvPicPr>
          <p:cNvPr id="190" name="Content Placeholder 4" descr="Ammonite  Prac copy copy.jpg"/>
          <p:cNvPicPr/>
          <p:nvPr/>
        </p:nvPicPr>
        <p:blipFill>
          <a:blip r:embed="rId2"/>
          <a:srcRect l="8353" t="22967" r="56966" b="54090"/>
          <a:stretch/>
        </p:blipFill>
        <p:spPr>
          <a:xfrm>
            <a:off x="4648320" y="1952640"/>
            <a:ext cx="4190760" cy="39052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i="1" lang="en-GB" sz="4000" spc="-1" strike="noStrike">
                <a:solidFill>
                  <a:srgbClr val="000000"/>
                </a:solidFill>
                <a:latin typeface="Calibri"/>
              </a:rPr>
              <a:t>Parapuzosia seppenradensis</a:t>
            </a:r>
            <a:br/>
            <a:r>
              <a:rPr b="0" i="1" lang="en-GB" sz="4000" spc="-1" strike="noStrike">
                <a:solidFill>
                  <a:srgbClr val="000000"/>
                </a:solidFill>
                <a:latin typeface="Calibri"/>
              </a:rPr>
              <a:t>The largest ammonite ever found over 1.8m in diameter </a:t>
            </a:r>
            <a:endParaRPr b="0" lang="en-US" sz="4000" spc="-1" strike="noStrike">
              <a:solidFill>
                <a:srgbClr val="000000"/>
              </a:solidFill>
              <a:latin typeface="Calibri"/>
            </a:endParaRPr>
          </a:p>
        </p:txBody>
      </p:sp>
      <p:pic>
        <p:nvPicPr>
          <p:cNvPr id="192" name="Picture 5" descr=""/>
          <p:cNvPicPr/>
          <p:nvPr/>
        </p:nvPicPr>
        <p:blipFill>
          <a:blip r:embed="rId1"/>
          <a:stretch/>
        </p:blipFill>
        <p:spPr>
          <a:xfrm>
            <a:off x="1476360" y="1749600"/>
            <a:ext cx="6443640" cy="48337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Cope’s Rule</a:t>
            </a:r>
            <a:endParaRPr b="0" lang="en-US" sz="4000" spc="-1" strike="noStrike">
              <a:solidFill>
                <a:srgbClr val="000000"/>
              </a:solidFill>
              <a:latin typeface="Calibri"/>
            </a:endParaRPr>
          </a:p>
        </p:txBody>
      </p:sp>
      <p:sp>
        <p:nvSpPr>
          <p:cNvPr id="194" name="TextShape 2"/>
          <p:cNvSpPr txBox="1"/>
          <p:nvPr/>
        </p:nvSpPr>
        <p:spPr>
          <a:xfrm>
            <a:off x="457200" y="1341360"/>
            <a:ext cx="8229600" cy="4525920"/>
          </a:xfrm>
          <a:prstGeom prst="rect">
            <a:avLst/>
          </a:prstGeom>
          <a:noFill/>
          <a:ln>
            <a:noFill/>
          </a:ln>
        </p:spPr>
        <p:txBody>
          <a:bodyPr>
            <a:normAutofit fontScale="81000"/>
          </a:bodyPr>
          <a:p>
            <a:pP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GB" sz="2900" spc="-1" strike="noStrike">
                <a:solidFill>
                  <a:srgbClr val="000000"/>
                </a:solidFill>
                <a:latin typeface="Calibri"/>
              </a:rPr>
              <a:t>Cope’s Rule is the tendency for organisms in evolving</a:t>
            </a:r>
            <a:endParaRPr b="0" lang="en-US" sz="2900" spc="-1" strike="noStrike">
              <a:solidFill>
                <a:srgbClr val="000000"/>
              </a:solidFill>
              <a:latin typeface="Calibri"/>
            </a:endParaRPr>
          </a:p>
          <a:p>
            <a:pP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GB" sz="2900" spc="-1" strike="noStrike">
                <a:solidFill>
                  <a:srgbClr val="000000"/>
                </a:solidFill>
                <a:latin typeface="Calibri"/>
              </a:rPr>
              <a:t>lineages to increase in size over time.</a:t>
            </a:r>
            <a:endParaRPr b="0" lang="en-US" sz="2900" spc="-1" strike="noStrike">
              <a:solidFill>
                <a:srgbClr val="000000"/>
              </a:solidFill>
              <a:latin typeface="Calibri"/>
            </a:endParaRPr>
          </a:p>
          <a:p>
            <a:pP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a:p>
            <a:pP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GB" sz="2900" spc="-1" strike="noStrike">
                <a:solidFill>
                  <a:srgbClr val="000000"/>
                </a:solidFill>
                <a:latin typeface="Calibri"/>
              </a:rPr>
              <a:t>What benefits might this confer? </a:t>
            </a:r>
            <a:endParaRPr b="0" lang="en-US" sz="2900" spc="-1" strike="noStrike">
              <a:solidFill>
                <a:srgbClr val="000000"/>
              </a:solidFill>
              <a:latin typeface="Calibri"/>
            </a:endParaRPr>
          </a:p>
          <a:p>
            <a:pP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a:p>
            <a:pP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GB" sz="2900" spc="-1" strike="noStrike">
                <a:solidFill>
                  <a:srgbClr val="000000"/>
                </a:solidFill>
                <a:latin typeface="Calibri"/>
              </a:rPr>
              <a:t>What it a rule for all lineages or a “tendency” for some?</a:t>
            </a:r>
            <a:endParaRPr b="0" lang="en-US" sz="2900" spc="-1" strike="noStrike">
              <a:solidFill>
                <a:srgbClr val="000000"/>
              </a:solidFill>
              <a:latin typeface="Calibri"/>
            </a:endParaRPr>
          </a:p>
          <a:p>
            <a:pP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a:p>
            <a:pP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GB" sz="2900" spc="-1" strike="noStrike">
                <a:solidFill>
                  <a:srgbClr val="000000"/>
                </a:solidFill>
                <a:latin typeface="Calibri"/>
              </a:rPr>
              <a:t>Look at the data in question 2 of the practical!</a:t>
            </a:r>
            <a:endParaRPr b="0" lang="en-US" sz="2900" spc="-1" strike="noStrike">
              <a:solidFill>
                <a:srgbClr val="000000"/>
              </a:solidFill>
              <a:latin typeface="Calibri"/>
            </a:endParaRPr>
          </a:p>
          <a:p>
            <a:pPr>
              <a:spcBef>
                <a:spcPts val="723"/>
              </a:spcBef>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Ammonoid Shell Form</a:t>
            </a:r>
            <a:endParaRPr b="0" lang="en-US" sz="4000" spc="-1" strike="noStrike">
              <a:solidFill>
                <a:srgbClr val="000000"/>
              </a:solidFill>
              <a:latin typeface="Calibri"/>
            </a:endParaRPr>
          </a:p>
        </p:txBody>
      </p:sp>
      <p:pic>
        <p:nvPicPr>
          <p:cNvPr id="196" name="Picture 8" descr="Ammonite  Prac copy.jpg"/>
          <p:cNvPicPr/>
          <p:nvPr/>
        </p:nvPicPr>
        <p:blipFill>
          <a:blip r:embed="rId1"/>
          <a:srcRect l="9300" t="68891" r="36433" b="4445"/>
          <a:stretch/>
        </p:blipFill>
        <p:spPr>
          <a:xfrm>
            <a:off x="762120" y="1476360"/>
            <a:ext cx="6476760" cy="4484880"/>
          </a:xfrm>
          <a:prstGeom prst="rect">
            <a:avLst/>
          </a:prstGeom>
          <a:ln>
            <a:noFill/>
          </a:ln>
        </p:spPr>
      </p:pic>
      <p:sp>
        <p:nvSpPr>
          <p:cNvPr id="197" name="TextShape 2"/>
          <p:cNvSpPr txBox="1"/>
          <p:nvPr/>
        </p:nvSpPr>
        <p:spPr>
          <a:xfrm>
            <a:off x="457200" y="1600200"/>
            <a:ext cx="8229600" cy="4525920"/>
          </a:xfrm>
          <a:prstGeom prst="rect">
            <a:avLst/>
          </a:prstGeom>
          <a:noFill/>
          <a:ln>
            <a:noFill/>
          </a:ln>
        </p:spPr>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Ammonites Hydrodynamics</a:t>
            </a:r>
            <a:endParaRPr b="0" lang="en-US" sz="4000" spc="-1" strike="noStrike">
              <a:solidFill>
                <a:srgbClr val="000000"/>
              </a:solidFill>
              <a:latin typeface="Calibri"/>
            </a:endParaRPr>
          </a:p>
        </p:txBody>
      </p:sp>
      <p:grpSp>
        <p:nvGrpSpPr>
          <p:cNvPr id="199" name="Group 2"/>
          <p:cNvGrpSpPr/>
          <p:nvPr/>
        </p:nvGrpSpPr>
        <p:grpSpPr>
          <a:xfrm>
            <a:off x="990720" y="1600200"/>
            <a:ext cx="7162560" cy="6400800"/>
            <a:chOff x="990720" y="1600200"/>
            <a:chExt cx="7162560" cy="6400800"/>
          </a:xfrm>
        </p:grpSpPr>
        <p:sp>
          <p:nvSpPr>
            <p:cNvPr id="200" name="CustomShape 3"/>
            <p:cNvSpPr/>
            <p:nvPr/>
          </p:nvSpPr>
          <p:spPr>
            <a:xfrm>
              <a:off x="1193040" y="6565680"/>
              <a:ext cx="6819840" cy="134136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fillRef idx="0"/>
            <a:effectRef idx="0"/>
            <a:fontRef idx="minor"/>
          </p:style>
          <p:txBody>
            <a:bodyPr lIns="16560" rIns="16560" tIns="10080" bIns="10080">
              <a:norm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800" spc="-1" strike="noStrike">
                  <a:solidFill>
                    <a:srgbClr val="000000"/>
                  </a:solidFill>
                  <a:latin typeface="Cambria"/>
                </a:rPr>
                <a:t>Fig. 2. Initial simulations of high Reynolds-number (1 x10</a:t>
              </a:r>
              <a:r>
                <a:rPr b="0" lang="en-US" sz="800" spc="-1" strike="noStrike" baseline="30000">
                  <a:solidFill>
                    <a:srgbClr val="000000"/>
                  </a:solidFill>
                  <a:latin typeface="Cambria"/>
                </a:rPr>
                <a:t>4</a:t>
              </a:r>
              <a:r>
                <a:rPr b="0" lang="en-US" sz="800" spc="-1" strike="noStrike">
                  <a:solidFill>
                    <a:srgbClr val="000000"/>
                  </a:solidFill>
                  <a:latin typeface="Cambria"/>
                </a:rPr>
                <a:t>)  flow past ammonite models; planes are isolated from 3D simulation, colours and arrows represent velocity. (a) </a:t>
              </a:r>
              <a:r>
                <a:rPr b="0" i="1" lang="en-US" sz="800" spc="-1" strike="noStrike">
                  <a:solidFill>
                    <a:srgbClr val="000000"/>
                  </a:solidFill>
                  <a:latin typeface="Cambria"/>
                </a:rPr>
                <a:t>Stephanoceras</a:t>
              </a:r>
              <a:r>
                <a:rPr b="0" lang="en-US" sz="800" spc="-1" strike="noStrike">
                  <a:solidFill>
                    <a:srgbClr val="000000"/>
                  </a:solidFill>
                  <a:latin typeface="Cambria"/>
                </a:rPr>
                <a:t>, lateral view, soft-parts modelled as conical prosthesis; (b,c) </a:t>
              </a:r>
              <a:r>
                <a:rPr b="0" i="1" lang="en-US" sz="800" spc="-1" strike="noStrike">
                  <a:solidFill>
                    <a:srgbClr val="000000"/>
                  </a:solidFill>
                  <a:latin typeface="Cambria"/>
                </a:rPr>
                <a:t>Calyoceras</a:t>
              </a:r>
              <a:r>
                <a:rPr b="0" lang="en-US" sz="800" spc="-1" strike="noStrike">
                  <a:solidFill>
                    <a:srgbClr val="000000"/>
                  </a:solidFill>
                  <a:latin typeface="Cambria"/>
                </a:rPr>
                <a:t>, oblique and top views respectively showing development of turbulent flow.</a:t>
              </a:r>
              <a:endParaRPr b="1" lang="en-US" sz="800" spc="-1" strike="noStrike">
                <a:solidFill>
                  <a:srgbClr val="000000"/>
                </a:solidFill>
                <a:latin typeface="Times New Roman"/>
              </a:endParaRPr>
            </a:p>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1" lang="en-US" sz="800" spc="-1" strike="noStrike">
                <a:solidFill>
                  <a:srgbClr val="000000"/>
                </a:solidFill>
                <a:latin typeface="Times New Roman"/>
              </a:endParaRPr>
            </a:p>
          </p:txBody>
        </p:sp>
        <p:pic>
          <p:nvPicPr>
            <p:cNvPr id="201" name="Picture 12" descr="PlateForAmmonites"/>
            <p:cNvPicPr/>
            <p:nvPr/>
          </p:nvPicPr>
          <p:blipFill>
            <a:blip r:embed="rId1"/>
            <a:stretch/>
          </p:blipFill>
          <p:spPr>
            <a:xfrm>
              <a:off x="990720" y="1600200"/>
              <a:ext cx="7162560" cy="4925160"/>
            </a:xfrm>
            <a:prstGeom prst="rect">
              <a:avLst/>
            </a:prstGeom>
            <a:ln>
              <a:noFill/>
            </a:ln>
          </p:spPr>
        </p:pic>
        <p:sp>
          <p:nvSpPr>
            <p:cNvPr id="202" name="CustomShape 4"/>
            <p:cNvSpPr/>
            <p:nvPr/>
          </p:nvSpPr>
          <p:spPr>
            <a:xfrm>
              <a:off x="990720" y="1600200"/>
              <a:ext cx="7162560" cy="6400800"/>
            </a:xfrm>
            <a:prstGeom prst="rect">
              <a:avLst/>
            </a:prstGeom>
            <a:noFill/>
            <a:ln w="9360">
              <a:solidFill>
                <a:srgbClr val="000000"/>
              </a:solidFill>
              <a:miter/>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3300" spc="-1" strike="noStrike">
                <a:solidFill>
                  <a:srgbClr val="000000"/>
                </a:solidFill>
                <a:latin typeface="Arial"/>
                <a:ea typeface="Arial"/>
              </a:rPr>
              <a:t>Hydrodynamics?</a:t>
            </a:r>
            <a:br/>
            <a:r>
              <a:rPr b="0" lang="en-US" sz="3300" spc="-1" strike="noStrike">
                <a:solidFill>
                  <a:srgbClr val="000000"/>
                </a:solidFill>
                <a:latin typeface="Arial"/>
                <a:ea typeface="Arial"/>
              </a:rPr>
              <a:t>evolute                   involute</a:t>
            </a:r>
            <a:endParaRPr b="0" lang="en-US" sz="3300" spc="-1" strike="noStrike">
              <a:solidFill>
                <a:srgbClr val="000000"/>
              </a:solidFill>
              <a:latin typeface="Calibri"/>
            </a:endParaRPr>
          </a:p>
        </p:txBody>
      </p:sp>
      <p:pic>
        <p:nvPicPr>
          <p:cNvPr id="204" name="Picture 3" descr=""/>
          <p:cNvPicPr/>
          <p:nvPr/>
        </p:nvPicPr>
        <p:blipFill>
          <a:blip r:embed="rId1"/>
          <a:srcRect l="0" t="0" r="0" b="585"/>
          <a:stretch/>
        </p:blipFill>
        <p:spPr>
          <a:xfrm>
            <a:off x="152280" y="1952640"/>
            <a:ext cx="4343400" cy="3938400"/>
          </a:xfrm>
          <a:prstGeom prst="rect">
            <a:avLst/>
          </a:prstGeom>
          <a:ln>
            <a:noFill/>
          </a:ln>
        </p:spPr>
      </p:pic>
      <p:pic>
        <p:nvPicPr>
          <p:cNvPr id="205" name="Content Placeholder 4" descr="Ammonite  Prac copy copy.jpg"/>
          <p:cNvPicPr/>
          <p:nvPr/>
        </p:nvPicPr>
        <p:blipFill>
          <a:blip r:embed="rId2"/>
          <a:srcRect l="8353" t="22967" r="56966" b="54090"/>
          <a:stretch/>
        </p:blipFill>
        <p:spPr>
          <a:xfrm>
            <a:off x="4648320" y="1952640"/>
            <a:ext cx="4190760" cy="39052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Ammonites: mode of life</a:t>
            </a:r>
            <a:endParaRPr b="0" lang="en-US" sz="4000" spc="-1" strike="noStrike">
              <a:solidFill>
                <a:srgbClr val="000000"/>
              </a:solidFill>
              <a:latin typeface="Calibri"/>
            </a:endParaRPr>
          </a:p>
        </p:txBody>
      </p:sp>
      <p:sp>
        <p:nvSpPr>
          <p:cNvPr id="207" name="TextShape 2"/>
          <p:cNvSpPr txBox="1"/>
          <p:nvPr/>
        </p:nvSpPr>
        <p:spPr>
          <a:xfrm>
            <a:off x="457200" y="1600200"/>
            <a:ext cx="8229600" cy="4525920"/>
          </a:xfrm>
          <a:prstGeom prst="rect">
            <a:avLst/>
          </a:prstGeom>
          <a:noFill/>
          <a:ln>
            <a:noFill/>
          </a:ln>
        </p:spPr>
        <p:txBody>
          <a:bodyPr>
            <a:normAutofit/>
          </a:bodyPr>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Modern Nautilus is nektonic. </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What is the evidence for mode of life in ammonites?</a:t>
            </a:r>
            <a:endParaRPr b="0" lang="en-US" sz="2900" spc="-1" strike="noStrike">
              <a:solidFill>
                <a:srgbClr val="000000"/>
              </a:solidFill>
              <a:latin typeface="Calibri"/>
            </a:endParaRPr>
          </a:p>
          <a:p>
            <a:pPr lvl="1" marL="685800" indent="-263880">
              <a:lnSpc>
                <a:spcPct val="100000"/>
              </a:lnSpc>
              <a:spcBef>
                <a:spcPts val="624"/>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endParaRPr b="0" lang="en-US" sz="2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Segments</a:t>
            </a:r>
            <a:endParaRPr b="0" lang="en-US" sz="4000" spc="-1" strike="noStrike">
              <a:solidFill>
                <a:srgbClr val="000000"/>
              </a:solidFill>
              <a:latin typeface="Calibri"/>
            </a:endParaRPr>
          </a:p>
        </p:txBody>
      </p:sp>
      <p:sp>
        <p:nvSpPr>
          <p:cNvPr id="135" name="TextShape 2"/>
          <p:cNvSpPr txBox="1"/>
          <p:nvPr/>
        </p:nvSpPr>
        <p:spPr>
          <a:xfrm>
            <a:off x="457200" y="1600200"/>
            <a:ext cx="8229600" cy="4525920"/>
          </a:xfrm>
          <a:prstGeom prst="rect">
            <a:avLst/>
          </a:prstGeom>
          <a:noFill/>
          <a:ln>
            <a:noFill/>
          </a:ln>
        </p:spPr>
        <p:txBody>
          <a:bodyPr>
            <a:normAutofit/>
          </a:bodyPr>
          <a:p>
            <a:pPr marL="315720" indent="-31572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Segment 1: Biology and classification of modern cephalopods</a:t>
            </a:r>
            <a:endParaRPr b="0" lang="en-US" sz="2900" spc="-1" strike="noStrike">
              <a:solidFill>
                <a:srgbClr val="000000"/>
              </a:solidFill>
              <a:latin typeface="Calibri"/>
            </a:endParaRPr>
          </a:p>
          <a:p>
            <a:pPr marL="315720" indent="-31572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Segment 2: Fossil cephalopods</a:t>
            </a:r>
            <a:endParaRPr b="0" lang="en-US" sz="2900" spc="-1" strike="noStrike">
              <a:solidFill>
                <a:srgbClr val="000000"/>
              </a:solidFill>
              <a:latin typeface="Calibri"/>
            </a:endParaRPr>
          </a:p>
          <a:p>
            <a:pPr marL="315720" indent="-31572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Segment 3: Echinoderms</a:t>
            </a:r>
            <a:endParaRPr b="0" lang="en-US" sz="2900" spc="-1" strike="noStrike">
              <a:solidFill>
                <a:srgbClr val="000000"/>
              </a:solidFill>
              <a:latin typeface="Calibri"/>
            </a:endParaRPr>
          </a:p>
          <a:p>
            <a:pPr marL="315720" indent="-315720">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Ammonites Heteromorphs</a:t>
            </a:r>
            <a:endParaRPr b="0" lang="en-US" sz="4000" spc="-1" strike="noStrike">
              <a:solidFill>
                <a:srgbClr val="000000"/>
              </a:solidFill>
              <a:latin typeface="Calibri"/>
            </a:endParaRPr>
          </a:p>
        </p:txBody>
      </p:sp>
      <p:pic>
        <p:nvPicPr>
          <p:cNvPr id="209" name="Picture 6" descr="nipponites.jpg"/>
          <p:cNvPicPr/>
          <p:nvPr/>
        </p:nvPicPr>
        <p:blipFill>
          <a:blip r:embed="rId1"/>
          <a:srcRect l="0" t="2493" r="0" b="0"/>
          <a:stretch/>
        </p:blipFill>
        <p:spPr>
          <a:xfrm>
            <a:off x="838080" y="3710160"/>
            <a:ext cx="3505320" cy="2751120"/>
          </a:xfrm>
          <a:prstGeom prst="rect">
            <a:avLst/>
          </a:prstGeom>
          <a:ln>
            <a:noFill/>
          </a:ln>
        </p:spPr>
      </p:pic>
      <p:pic>
        <p:nvPicPr>
          <p:cNvPr id="210" name="Picture 7" descr="nipponitesu.jpg"/>
          <p:cNvPicPr/>
          <p:nvPr/>
        </p:nvPicPr>
        <p:blipFill>
          <a:blip r:embed="rId2"/>
          <a:stretch/>
        </p:blipFill>
        <p:spPr>
          <a:xfrm>
            <a:off x="4572000" y="3714840"/>
            <a:ext cx="2895480" cy="2738520"/>
          </a:xfrm>
          <a:prstGeom prst="rect">
            <a:avLst/>
          </a:prstGeom>
          <a:ln>
            <a:noFill/>
          </a:ln>
        </p:spPr>
      </p:pic>
      <p:pic>
        <p:nvPicPr>
          <p:cNvPr id="211" name="Picture 8" descr="images-1.jpeg"/>
          <p:cNvPicPr/>
          <p:nvPr/>
        </p:nvPicPr>
        <p:blipFill>
          <a:blip r:embed="rId3"/>
          <a:stretch/>
        </p:blipFill>
        <p:spPr>
          <a:xfrm>
            <a:off x="838080" y="1530360"/>
            <a:ext cx="3505320" cy="2062080"/>
          </a:xfrm>
          <a:prstGeom prst="rect">
            <a:avLst/>
          </a:prstGeom>
          <a:ln>
            <a:noFill/>
          </a:ln>
        </p:spPr>
      </p:pic>
      <p:pic>
        <p:nvPicPr>
          <p:cNvPr id="212" name="Picture 9" descr="images-3.jpeg"/>
          <p:cNvPicPr/>
          <p:nvPr/>
        </p:nvPicPr>
        <p:blipFill>
          <a:blip r:embed="rId4"/>
          <a:srcRect l="7783" t="0" r="0" b="0"/>
          <a:stretch/>
        </p:blipFill>
        <p:spPr>
          <a:xfrm>
            <a:off x="4572000" y="1530360"/>
            <a:ext cx="2895480" cy="20271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25440" y="615960"/>
            <a:ext cx="8493120" cy="384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normAutofit/>
          </a:bodyPr>
          <a:p>
            <a:pPr algn="ctr">
              <a:lnSpc>
                <a:spcPct val="100000"/>
              </a:lnSpc>
              <a:tabLst>
                <a:tab algn="l" pos="0"/>
                <a:tab algn="l" pos="655560"/>
                <a:tab algn="l" pos="1312560"/>
                <a:tab algn="l" pos="1968480"/>
                <a:tab algn="l" pos="2625480"/>
                <a:tab algn="l" pos="3282840"/>
                <a:tab algn="l" pos="3938400"/>
                <a:tab algn="l" pos="4595760"/>
                <a:tab algn="l" pos="5252760"/>
                <a:tab algn="l" pos="5908320"/>
                <a:tab algn="l" pos="6565680"/>
                <a:tab algn="l" pos="7223040"/>
                <a:tab algn="l" pos="7878600"/>
                <a:tab algn="l" pos="8229600"/>
                <a:tab algn="l" pos="9144000"/>
                <a:tab algn="l" pos="10058400"/>
              </a:tabLst>
            </a:pPr>
            <a:r>
              <a:rPr b="1" lang="en-GB" sz="1400" spc="-1" strike="noStrike">
                <a:solidFill>
                  <a:srgbClr val="000000"/>
                </a:solidFill>
                <a:latin typeface="Arial"/>
              </a:rPr>
              <a:t>Fig. 2 Morphology of the radula and teeth in Baculites sp</a:t>
            </a:r>
            <a:r>
              <a:rPr b="1" lang="en-GB" sz="1300" spc="-1" strike="noStrike">
                <a:solidFill>
                  <a:srgbClr val="ffffff"/>
                </a:solidFill>
                <a:latin typeface="Arial"/>
              </a:rPr>
              <a:t>.</a:t>
            </a:r>
            <a:endParaRPr b="1" lang="en-US" sz="1300" spc="-1" strike="noStrike">
              <a:solidFill>
                <a:srgbClr val="000000"/>
              </a:solidFill>
              <a:latin typeface="Times New Roman"/>
            </a:endParaRPr>
          </a:p>
        </p:txBody>
      </p:sp>
      <p:pic>
        <p:nvPicPr>
          <p:cNvPr id="214" name="Picture 2" descr=""/>
          <p:cNvPicPr/>
          <p:nvPr/>
        </p:nvPicPr>
        <p:blipFill>
          <a:blip r:embed="rId1"/>
          <a:stretch/>
        </p:blipFill>
        <p:spPr>
          <a:xfrm>
            <a:off x="7729560" y="5749920"/>
            <a:ext cx="1227240" cy="603360"/>
          </a:xfrm>
          <a:prstGeom prst="rect">
            <a:avLst/>
          </a:prstGeom>
          <a:ln>
            <a:noFill/>
          </a:ln>
        </p:spPr>
      </p:pic>
      <p:pic>
        <p:nvPicPr>
          <p:cNvPr id="215" name="Picture 3" descr=""/>
          <p:cNvPicPr/>
          <p:nvPr/>
        </p:nvPicPr>
        <p:blipFill>
          <a:blip r:embed="rId2"/>
          <a:stretch/>
        </p:blipFill>
        <p:spPr>
          <a:xfrm>
            <a:off x="685800" y="1108080"/>
            <a:ext cx="2649600" cy="4516560"/>
          </a:xfrm>
          <a:prstGeom prst="rect">
            <a:avLst/>
          </a:prstGeom>
          <a:ln>
            <a:noFill/>
          </a:ln>
        </p:spPr>
      </p:pic>
      <p:sp>
        <p:nvSpPr>
          <p:cNvPr id="216" name="CustomShape 2"/>
          <p:cNvSpPr/>
          <p:nvPr/>
        </p:nvSpPr>
        <p:spPr>
          <a:xfrm>
            <a:off x="609480" y="5819760"/>
            <a:ext cx="3918240" cy="214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normAutofit/>
          </a:bodyPr>
          <a:p>
            <a:pPr>
              <a:lnSpc>
                <a:spcPct val="100000"/>
              </a:lnSpc>
              <a:tabLst>
                <a:tab algn="l" pos="0"/>
                <a:tab algn="l" pos="655560"/>
                <a:tab algn="l" pos="1312560"/>
                <a:tab algn="l" pos="1968480"/>
                <a:tab algn="l" pos="2625480"/>
                <a:tab algn="l" pos="3282840"/>
                <a:tab algn="l" pos="3657600"/>
                <a:tab algn="l" pos="4572000"/>
                <a:tab algn="l" pos="5486400"/>
                <a:tab algn="l" pos="6400800"/>
                <a:tab algn="l" pos="7315200"/>
                <a:tab algn="l" pos="8229600"/>
                <a:tab algn="l" pos="9144000"/>
                <a:tab algn="l" pos="10058400"/>
              </a:tabLst>
            </a:pPr>
            <a:r>
              <a:rPr b="1" lang="en-GB" sz="1000" spc="-1" strike="noStrike">
                <a:solidFill>
                  <a:srgbClr val="000000"/>
                </a:solidFill>
                <a:latin typeface="Arial"/>
              </a:rPr>
              <a:t>Kruta et al. Science 2011;331:70-72</a:t>
            </a:r>
            <a:endParaRPr b="1" lang="en-US" sz="1000" spc="-1" strike="noStrike">
              <a:solidFill>
                <a:srgbClr val="000000"/>
              </a:solidFill>
              <a:latin typeface="Times New Roman"/>
            </a:endParaRPr>
          </a:p>
        </p:txBody>
      </p:sp>
      <p:sp>
        <p:nvSpPr>
          <p:cNvPr id="217" name="CustomShape 3"/>
          <p:cNvSpPr/>
          <p:nvPr/>
        </p:nvSpPr>
        <p:spPr>
          <a:xfrm>
            <a:off x="98280" y="6369120"/>
            <a:ext cx="4930920" cy="32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normAutofit/>
          </a:bodyPr>
          <a:p>
            <a:pPr marL="75960" indent="-75960">
              <a:lnSpc>
                <a:spcPct val="100000"/>
              </a:lnSpc>
              <a:tabLst>
                <a:tab algn="l" pos="0"/>
                <a:tab algn="l" pos="655560"/>
                <a:tab algn="l" pos="1312560"/>
                <a:tab algn="l" pos="1968480"/>
                <a:tab algn="l" pos="2625480"/>
                <a:tab algn="l" pos="3282840"/>
                <a:tab algn="l" pos="3938400"/>
                <a:tab algn="l" pos="4595760"/>
                <a:tab algn="l" pos="5486400"/>
                <a:tab algn="l" pos="6400800"/>
                <a:tab algn="l" pos="7315200"/>
                <a:tab algn="l" pos="8229600"/>
                <a:tab algn="l" pos="9144000"/>
                <a:tab algn="l" pos="10058400"/>
              </a:tabLst>
            </a:pPr>
            <a:r>
              <a:rPr b="1" lang="en-GB" sz="800" spc="-1" strike="noStrike">
                <a:solidFill>
                  <a:srgbClr val="000000"/>
                </a:solidFill>
                <a:latin typeface="Arial"/>
              </a:rPr>
              <a:t>Published by AAAS</a:t>
            </a:r>
            <a:endParaRPr b="1" lang="en-US" sz="800" spc="-1" strike="noStrike">
              <a:solidFill>
                <a:srgbClr val="000000"/>
              </a:solidFill>
              <a:latin typeface="Times New Roman"/>
            </a:endParaRPr>
          </a:p>
        </p:txBody>
      </p:sp>
      <p:pic>
        <p:nvPicPr>
          <p:cNvPr id="218" name="Picture 3" descr=""/>
          <p:cNvPicPr/>
          <p:nvPr/>
        </p:nvPicPr>
        <p:blipFill>
          <a:blip r:embed="rId3"/>
          <a:stretch/>
        </p:blipFill>
        <p:spPr>
          <a:xfrm>
            <a:off x="4038480" y="1108080"/>
            <a:ext cx="2843280" cy="451656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Ammonites in the food chain</a:t>
            </a:r>
            <a:endParaRPr b="0" lang="en-US" sz="40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0"/>
                      </p:stCondLst>
                      <p:childTnLst>
                        <p:par>
                          <p:cTn id="4" nodeType="withEffect" fill="hold">
                            <p:stCondLst>
                              <p:cond delay="0"/>
                            </p:stCondLst>
                            <p:childTnLst>
                              <p:par>
                                <p:cTn id="5" nodeType="afterEffect" fill="hold" presetClass="mediacall" presetID="1">
                                  <p:stCondLst>
                                    <p:cond delay="0"/>
                                  </p:stCondLst>
                                  <p:childTnLst>
                                    <p:cmd type="call" cmd="play">
                                      <p:cBhvr>
                                        <p:cTn id="6" dur="1" fill="hold"/>
                                        <p:tgtEl>
                                          <p:spTgt spid="-1"/>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evt="onClick">
                    <p:tgtEl>
                      <p:spTgt spid="-1"/>
                    </p:tgtEl>
                  </p:cond>
                </p:stCondLst>
                <p:childTnLst>
                  <p:par>
                    <p:cTn id="8" nodeType="clickEffect" fill="hold">
                      <p:stCondLst>
                        <p:cond evt="onClick">
                          <p:tgtEl>
                            <p:spTgt spid="-1"/>
                          </p:tgtEl>
                        </p:cond>
                      </p:stCondLst>
                      <p:childTnLst>
                        <p:par>
                          <p:cTn id="9" nodeType="withEffect" fill="hold">
                            <p:stCondLst>
                              <p:cond delay="0"/>
                            </p:stCondLst>
                            <p:childTnLst>
                              <p:par>
                                <p:cTn id="10" nodeType="clickEffect" fill="hold" presetClass="mediacall" presetID="2">
                                  <p:stCondLst>
                                    <p:cond delay="0"/>
                                  </p:stCondLst>
                                  <p:childTnLst>
                                    <p:cmd type="call" cmd="togglePause">
                                      <p:cBhvr>
                                        <p:cTn id="11" dur="1" fill="hold"/>
                                        <p:tgtEl>
                                          <p:spTgt spid="-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Ammonites-Zone fossils</a:t>
            </a:r>
            <a:endParaRPr b="0" lang="en-US" sz="4000" spc="-1" strike="noStrike">
              <a:solidFill>
                <a:srgbClr val="000000"/>
              </a:solidFill>
              <a:latin typeface="Calibri"/>
            </a:endParaRPr>
          </a:p>
        </p:txBody>
      </p:sp>
      <p:sp>
        <p:nvSpPr>
          <p:cNvPr id="221" name="TextShape 2"/>
          <p:cNvSpPr txBox="1"/>
          <p:nvPr/>
        </p:nvSpPr>
        <p:spPr>
          <a:xfrm>
            <a:off x="304560" y="2091960"/>
            <a:ext cx="8305560" cy="4010040"/>
          </a:xfrm>
          <a:prstGeom prst="rect">
            <a:avLst/>
          </a:prstGeom>
          <a:noFill/>
          <a:ln>
            <a:noFill/>
          </a:ln>
        </p:spPr>
        <p:txBody>
          <a:bodyPr>
            <a:normAutofit/>
          </a:bodyPr>
          <a:p>
            <a:pPr marL="315720" indent="-315720">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Ammonites are zone-fossils par exellence</a:t>
            </a:r>
            <a:endParaRPr b="0" lang="en-US" sz="2900" spc="-1" strike="noStrike">
              <a:solidFill>
                <a:srgbClr val="000000"/>
              </a:solidFill>
              <a:latin typeface="Calibri"/>
            </a:endParaRPr>
          </a:p>
          <a:p>
            <a:pPr marL="315720" indent="-315720">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Ammonite zones in the Jurassic are = to 1 million years</a:t>
            </a:r>
            <a:endParaRPr b="0" lang="en-US" sz="2900" spc="-1" strike="noStrike">
              <a:solidFill>
                <a:srgbClr val="000000"/>
              </a:solidFill>
              <a:latin typeface="Calibri"/>
            </a:endParaRPr>
          </a:p>
          <a:p>
            <a:pPr marL="315720" indent="-315720">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Calibri"/>
              </a:rPr>
              <a:t>Ammonite sub zones are equal to less than 80,000 years</a:t>
            </a:r>
            <a:endParaRPr b="0" lang="en-US" sz="2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Belemnites</a:t>
            </a:r>
            <a:endParaRPr b="0" lang="en-US" sz="4000" spc="-1" strike="noStrike">
              <a:solidFill>
                <a:srgbClr val="000000"/>
              </a:solidFill>
              <a:latin typeface="Calibri"/>
            </a:endParaRPr>
          </a:p>
        </p:txBody>
      </p:sp>
      <p:sp>
        <p:nvSpPr>
          <p:cNvPr id="223" name="TextShape 2"/>
          <p:cNvSpPr txBox="1"/>
          <p:nvPr/>
        </p:nvSpPr>
        <p:spPr>
          <a:xfrm>
            <a:off x="457200" y="1600200"/>
            <a:ext cx="8229600" cy="4525920"/>
          </a:xfrm>
          <a:prstGeom prst="rect">
            <a:avLst/>
          </a:prstGeom>
          <a:noFill/>
          <a:ln>
            <a:noFill/>
          </a:ln>
        </p:spPr>
      </p:sp>
      <p:pic>
        <p:nvPicPr>
          <p:cNvPr id="224" name="Picture 7" descr="Belemnite_at_bristol_museum_arp.jpg"/>
          <p:cNvPicPr/>
          <p:nvPr/>
        </p:nvPicPr>
        <p:blipFill>
          <a:blip r:embed="rId1"/>
          <a:stretch/>
        </p:blipFill>
        <p:spPr>
          <a:xfrm>
            <a:off x="990720" y="1389240"/>
            <a:ext cx="6846840" cy="49179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Belemnites</a:t>
            </a:r>
            <a:endParaRPr b="0" lang="en-US" sz="4000" spc="-1" strike="noStrike">
              <a:solidFill>
                <a:srgbClr val="000000"/>
              </a:solidFill>
              <a:latin typeface="Calibri"/>
            </a:endParaRPr>
          </a:p>
        </p:txBody>
      </p:sp>
      <p:pic>
        <p:nvPicPr>
          <p:cNvPr id="226" name="Content Placeholder 4" descr="Belemnite2_Bigg.jpg"/>
          <p:cNvPicPr/>
          <p:nvPr/>
        </p:nvPicPr>
        <p:blipFill>
          <a:blip r:embed="rId1"/>
          <a:srcRect l="0" t="-18246" r="0" b="-18246"/>
          <a:stretch/>
        </p:blipFill>
        <p:spPr>
          <a:xfrm>
            <a:off x="457200" y="1600200"/>
            <a:ext cx="8229600" cy="45259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SEGMENT 3: Phylum Echinodermata</a:t>
            </a:r>
            <a:endParaRPr b="0" lang="en-US" sz="4000" spc="-1" strike="noStrike">
              <a:solidFill>
                <a:srgbClr val="000000"/>
              </a:solidFill>
              <a:latin typeface="Calibri"/>
            </a:endParaRPr>
          </a:p>
        </p:txBody>
      </p:sp>
      <p:sp>
        <p:nvSpPr>
          <p:cNvPr id="228" name="TextShape 2"/>
          <p:cNvSpPr txBox="1"/>
          <p:nvPr/>
        </p:nvSpPr>
        <p:spPr>
          <a:xfrm>
            <a:off x="457200" y="1600200"/>
            <a:ext cx="8229600" cy="4525920"/>
          </a:xfrm>
          <a:prstGeom prst="rect">
            <a:avLst/>
          </a:prstGeom>
          <a:noFill/>
          <a:ln>
            <a:noFill/>
          </a:ln>
        </p:spPr>
        <p:txBody>
          <a:bodyPr>
            <a:normAutofit/>
          </a:bodyPr>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Class Echinoidea</a:t>
            </a:r>
            <a:endParaRPr b="0" lang="en-US" sz="2900" spc="-1" strike="noStrike">
              <a:solidFill>
                <a:srgbClr val="000000"/>
              </a:solidFill>
              <a:latin typeface="Calibri"/>
            </a:endParaRPr>
          </a:p>
          <a:p>
            <a:pPr lvl="1" marL="685800" indent="-263880">
              <a:lnSpc>
                <a:spcPct val="100000"/>
              </a:lnSpc>
              <a:spcBef>
                <a:spcPts val="624"/>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2500" spc="-1" strike="noStrike">
                <a:solidFill>
                  <a:srgbClr val="000000"/>
                </a:solidFill>
                <a:latin typeface="Arial"/>
                <a:ea typeface="Arial"/>
              </a:rPr>
              <a:t>Regularia</a:t>
            </a:r>
            <a:endParaRPr b="0" lang="en-US" sz="2500" spc="-1" strike="noStrike">
              <a:solidFill>
                <a:srgbClr val="000000"/>
              </a:solidFill>
              <a:latin typeface="Calibri"/>
            </a:endParaRPr>
          </a:p>
          <a:p>
            <a:pPr lvl="1" marL="685800" indent="-263880">
              <a:lnSpc>
                <a:spcPct val="100000"/>
              </a:lnSpc>
              <a:spcBef>
                <a:spcPts val="624"/>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2500" spc="-1" strike="noStrike">
                <a:solidFill>
                  <a:srgbClr val="000000"/>
                </a:solidFill>
                <a:latin typeface="Arial"/>
                <a:ea typeface="Arial"/>
              </a:rPr>
              <a:t>Irregularia</a:t>
            </a:r>
            <a:endParaRPr b="0" lang="en-US" sz="25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Class Crinoidea</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Class Holothuroidea</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Class Ophiuroidea</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Class Asteroidea</a:t>
            </a:r>
            <a:endParaRPr b="0" lang="en-US" sz="2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228600" y="45684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3700" spc="-1" strike="noStrike">
                <a:solidFill>
                  <a:srgbClr val="000000"/>
                </a:solidFill>
                <a:latin typeface="Calibri"/>
              </a:rPr>
              <a:t>Phylum:Echinodermata</a:t>
            </a:r>
            <a:br/>
            <a:r>
              <a:rPr b="0" lang="en-US" sz="3700" spc="-1" strike="noStrike">
                <a:solidFill>
                  <a:srgbClr val="000000"/>
                </a:solidFill>
                <a:latin typeface="Calibri"/>
              </a:rPr>
              <a:t>(spiny skins)</a:t>
            </a:r>
            <a:endParaRPr b="0" lang="en-US" sz="3700" spc="-1" strike="noStrike">
              <a:solidFill>
                <a:srgbClr val="000000"/>
              </a:solidFill>
              <a:latin typeface="Calibri"/>
            </a:endParaRPr>
          </a:p>
        </p:txBody>
      </p:sp>
      <p:pic>
        <p:nvPicPr>
          <p:cNvPr id="230" name="Picture 7" descr=""/>
          <p:cNvPicPr/>
          <p:nvPr/>
        </p:nvPicPr>
        <p:blipFill>
          <a:blip r:embed="rId1"/>
          <a:srcRect l="-15883" t="0" r="-15883" b="0"/>
          <a:stretch/>
        </p:blipFill>
        <p:spPr>
          <a:xfrm>
            <a:off x="685800" y="1981080"/>
            <a:ext cx="3809880" cy="1981440"/>
          </a:xfrm>
          <a:prstGeom prst="rect">
            <a:avLst/>
          </a:prstGeom>
          <a:ln>
            <a:noFill/>
          </a:ln>
        </p:spPr>
      </p:pic>
      <p:pic>
        <p:nvPicPr>
          <p:cNvPr id="231" name="Picture 8" descr=""/>
          <p:cNvPicPr/>
          <p:nvPr/>
        </p:nvPicPr>
        <p:blipFill>
          <a:blip r:embed="rId2"/>
          <a:stretch/>
        </p:blipFill>
        <p:spPr>
          <a:xfrm>
            <a:off x="4419720" y="1952640"/>
            <a:ext cx="3276360" cy="2152800"/>
          </a:xfrm>
          <a:prstGeom prst="rect">
            <a:avLst/>
          </a:prstGeom>
          <a:ln>
            <a:noFill/>
          </a:ln>
        </p:spPr>
      </p:pic>
      <p:pic>
        <p:nvPicPr>
          <p:cNvPr id="232" name="Picture 9" descr=""/>
          <p:cNvPicPr/>
          <p:nvPr/>
        </p:nvPicPr>
        <p:blipFill>
          <a:blip r:embed="rId3"/>
          <a:srcRect l="-14531" t="0" r="-14531" b="0"/>
          <a:stretch/>
        </p:blipFill>
        <p:spPr>
          <a:xfrm>
            <a:off x="685800" y="4114800"/>
            <a:ext cx="3809880" cy="1981080"/>
          </a:xfrm>
          <a:prstGeom prst="rect">
            <a:avLst/>
          </a:prstGeom>
          <a:ln>
            <a:noFill/>
          </a:ln>
        </p:spPr>
      </p:pic>
      <p:pic>
        <p:nvPicPr>
          <p:cNvPr id="233" name="Picture 10" descr=""/>
          <p:cNvPicPr/>
          <p:nvPr/>
        </p:nvPicPr>
        <p:blipFill>
          <a:blip r:embed="rId4"/>
          <a:stretch/>
        </p:blipFill>
        <p:spPr>
          <a:xfrm>
            <a:off x="4419720" y="4202280"/>
            <a:ext cx="3276360" cy="211104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228600" y="45684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Echinoderm characteristics</a:t>
            </a:r>
            <a:endParaRPr b="0" lang="en-US" sz="4000" spc="-1" strike="noStrike">
              <a:solidFill>
                <a:srgbClr val="000000"/>
              </a:solidFill>
              <a:latin typeface="Calibri"/>
            </a:endParaRPr>
          </a:p>
        </p:txBody>
      </p:sp>
      <p:sp>
        <p:nvSpPr>
          <p:cNvPr id="235" name="TextShape 2"/>
          <p:cNvSpPr txBox="1"/>
          <p:nvPr/>
        </p:nvSpPr>
        <p:spPr>
          <a:xfrm>
            <a:off x="380880" y="2091960"/>
            <a:ext cx="4191120" cy="4010040"/>
          </a:xfrm>
          <a:prstGeom prst="rect">
            <a:avLst/>
          </a:prstGeom>
          <a:noFill/>
          <a:ln>
            <a:noFill/>
          </a:ln>
        </p:spPr>
        <p:txBody>
          <a:bodyPr>
            <a:normAutofit/>
          </a:bodyPr>
          <a:p>
            <a:pPr marL="315720" indent="-315720">
              <a:lnSpc>
                <a:spcPct val="90000"/>
              </a:lnSpc>
              <a:spcBef>
                <a:spcPts val="624"/>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500" spc="-1" strike="noStrike">
                <a:solidFill>
                  <a:srgbClr val="000000"/>
                </a:solidFill>
                <a:latin typeface="Calibri"/>
              </a:rPr>
              <a:t>Pentameral (5-fold) symmetry</a:t>
            </a:r>
            <a:endParaRPr b="0" lang="en-US" sz="2500" spc="-1" strike="noStrike">
              <a:solidFill>
                <a:srgbClr val="000000"/>
              </a:solidFill>
              <a:latin typeface="Calibri"/>
            </a:endParaRPr>
          </a:p>
          <a:p>
            <a:pPr marL="315720" indent="-315720">
              <a:lnSpc>
                <a:spcPct val="90000"/>
              </a:lnSpc>
              <a:spcBef>
                <a:spcPts val="624"/>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500" spc="-1" strike="noStrike">
                <a:solidFill>
                  <a:srgbClr val="000000"/>
                </a:solidFill>
                <a:latin typeface="Calibri"/>
              </a:rPr>
              <a:t>Not perfect as some features, mouth, anus, and madreporite can be non central</a:t>
            </a:r>
            <a:endParaRPr b="0" lang="en-US" sz="2500" spc="-1" strike="noStrike">
              <a:solidFill>
                <a:srgbClr val="000000"/>
              </a:solidFill>
              <a:latin typeface="Calibri"/>
            </a:endParaRPr>
          </a:p>
          <a:p>
            <a:pPr marL="315720" indent="-315720">
              <a:lnSpc>
                <a:spcPct val="90000"/>
              </a:lnSpc>
              <a:spcBef>
                <a:spcPts val="624"/>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500" spc="-1" strike="noStrike">
                <a:solidFill>
                  <a:srgbClr val="000000"/>
                </a:solidFill>
                <a:latin typeface="Calibri"/>
              </a:rPr>
              <a:t>Even where body is not pentaradial, elements of symmetry persist</a:t>
            </a:r>
            <a:endParaRPr b="0" lang="en-US" sz="2500" spc="-1" strike="noStrike">
              <a:solidFill>
                <a:srgbClr val="000000"/>
              </a:solidFill>
              <a:latin typeface="Calibri"/>
            </a:endParaRPr>
          </a:p>
        </p:txBody>
      </p:sp>
      <p:pic>
        <p:nvPicPr>
          <p:cNvPr id="236" name="Picture 8" descr=""/>
          <p:cNvPicPr/>
          <p:nvPr/>
        </p:nvPicPr>
        <p:blipFill>
          <a:blip r:embed="rId1"/>
          <a:srcRect l="-12051" t="0" r="-12051" b="0"/>
          <a:stretch/>
        </p:blipFill>
        <p:spPr>
          <a:xfrm>
            <a:off x="4648320" y="1981080"/>
            <a:ext cx="3809880" cy="1981440"/>
          </a:xfrm>
          <a:prstGeom prst="rect">
            <a:avLst/>
          </a:prstGeom>
          <a:ln>
            <a:noFill/>
          </a:ln>
        </p:spPr>
      </p:pic>
      <p:pic>
        <p:nvPicPr>
          <p:cNvPr id="237" name="Picture 9" descr=""/>
          <p:cNvPicPr/>
          <p:nvPr/>
        </p:nvPicPr>
        <p:blipFill>
          <a:blip r:embed="rId2"/>
          <a:srcRect l="-21984" t="0" r="-21984" b="0"/>
          <a:stretch/>
        </p:blipFill>
        <p:spPr>
          <a:xfrm>
            <a:off x="4648320" y="4114800"/>
            <a:ext cx="3809880" cy="19810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Water-vascular system</a:t>
            </a:r>
            <a:endParaRPr b="0" lang="en-US" sz="4000" spc="-1" strike="noStrike">
              <a:solidFill>
                <a:srgbClr val="000000"/>
              </a:solidFill>
              <a:latin typeface="Calibri"/>
            </a:endParaRPr>
          </a:p>
        </p:txBody>
      </p:sp>
      <p:pic>
        <p:nvPicPr>
          <p:cNvPr id="239" name="Picture 3" descr=""/>
          <p:cNvPicPr/>
          <p:nvPr/>
        </p:nvPicPr>
        <p:blipFill>
          <a:blip r:embed="rId1"/>
          <a:srcRect l="0" t="0" r="5067" b="4910"/>
          <a:stretch/>
        </p:blipFill>
        <p:spPr>
          <a:xfrm>
            <a:off x="3886200" y="2373480"/>
            <a:ext cx="4876920" cy="3657600"/>
          </a:xfrm>
          <a:prstGeom prst="rect">
            <a:avLst/>
          </a:prstGeom>
          <a:ln>
            <a:noFill/>
          </a:ln>
        </p:spPr>
      </p:pic>
      <p:pic>
        <p:nvPicPr>
          <p:cNvPr id="240" name="Picture 5" descr=""/>
          <p:cNvPicPr/>
          <p:nvPr/>
        </p:nvPicPr>
        <p:blipFill>
          <a:blip r:embed="rId2"/>
          <a:srcRect l="37191" t="31890" r="3142" b="7906"/>
          <a:stretch/>
        </p:blipFill>
        <p:spPr>
          <a:xfrm>
            <a:off x="380880" y="2373480"/>
            <a:ext cx="3200400" cy="1900080"/>
          </a:xfrm>
          <a:prstGeom prst="rect">
            <a:avLst/>
          </a:prstGeom>
          <a:ln>
            <a:noFill/>
          </a:ln>
        </p:spPr>
      </p:pic>
      <p:sp>
        <p:nvSpPr>
          <p:cNvPr id="241" name="CustomShape 2"/>
          <p:cNvSpPr/>
          <p:nvPr/>
        </p:nvSpPr>
        <p:spPr>
          <a:xfrm>
            <a:off x="380880" y="4343400"/>
            <a:ext cx="3370320" cy="1434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000000"/>
                </a:solidFill>
                <a:latin typeface="Arial"/>
              </a:rPr>
              <a:t>Tube feet used for movement and food acquisition and powered by hydraulic pressure</a:t>
            </a:r>
            <a:endParaRPr b="1" lang="en-US" sz="2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Segment 1: Intro to Cephalopoda</a:t>
            </a:r>
            <a:endParaRPr b="0" lang="en-US" sz="4000" spc="-1" strike="noStrike">
              <a:solidFill>
                <a:srgbClr val="000000"/>
              </a:solidFill>
              <a:latin typeface="Calibri"/>
            </a:endParaRPr>
          </a:p>
        </p:txBody>
      </p:sp>
      <p:sp>
        <p:nvSpPr>
          <p:cNvPr id="137" name="TextShape 2"/>
          <p:cNvSpPr txBox="1"/>
          <p:nvPr/>
        </p:nvSpPr>
        <p:spPr>
          <a:xfrm>
            <a:off x="457200" y="1600200"/>
            <a:ext cx="8229600" cy="4525920"/>
          </a:xfrm>
          <a:prstGeom prst="rect">
            <a:avLst/>
          </a:prstGeom>
          <a:noFill/>
          <a:ln>
            <a:noFill/>
          </a:ln>
        </p:spPr>
        <p:txBody>
          <a:bodyPr>
            <a:normAutofit/>
          </a:bodyPr>
          <a:p>
            <a:pPr marL="315720" indent="-315720">
              <a:lnSpc>
                <a:spcPct val="100000"/>
              </a:lnSpc>
              <a:spcBef>
                <a:spcPts val="723"/>
              </a:spcBef>
              <a:buClr>
                <a:srgbClr val="000000"/>
              </a:buClr>
              <a:buFont typeface="Wingdings" charset="2"/>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Class Cephalopoda </a:t>
            </a:r>
            <a:endParaRPr b="0" lang="en-US" sz="2900" spc="-1" strike="noStrike">
              <a:solidFill>
                <a:srgbClr val="000000"/>
              </a:solidFill>
              <a:latin typeface="Calibri"/>
            </a:endParaRPr>
          </a:p>
          <a:p>
            <a:pPr lvl="1" marL="685800" indent="-263880">
              <a:lnSpc>
                <a:spcPct val="100000"/>
              </a:lnSpc>
              <a:spcBef>
                <a:spcPts val="448"/>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800" spc="-1" strike="noStrike">
                <a:solidFill>
                  <a:srgbClr val="000000"/>
                </a:solidFill>
                <a:latin typeface="Arial"/>
                <a:ea typeface="Arial"/>
              </a:rPr>
              <a:t>Subclass Nautiloidea</a:t>
            </a:r>
            <a:endParaRPr b="0" lang="en-US" sz="1800" spc="-1" strike="noStrike">
              <a:solidFill>
                <a:srgbClr val="000000"/>
              </a:solidFill>
              <a:latin typeface="Calibri"/>
            </a:endParaRPr>
          </a:p>
          <a:p>
            <a:pPr lvl="1" marL="685800" indent="-263880">
              <a:lnSpc>
                <a:spcPct val="100000"/>
              </a:lnSpc>
              <a:spcBef>
                <a:spcPts val="400"/>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600" spc="-1" strike="noStrike">
                <a:solidFill>
                  <a:srgbClr val="000000"/>
                </a:solidFill>
                <a:latin typeface="Arial"/>
                <a:ea typeface="Arial"/>
              </a:rPr>
              <a:t>Subclass Ammonoidea: (400.0—65.0 Ma)</a:t>
            </a:r>
            <a:endParaRPr b="0" lang="en-US" sz="1600" spc="-1" strike="noStrike">
              <a:solidFill>
                <a:srgbClr val="000000"/>
              </a:solidFill>
              <a:latin typeface="Calibri"/>
            </a:endParaRPr>
          </a:p>
          <a:p>
            <a:pPr lvl="2" marL="1054080" indent="-209880">
              <a:lnSpc>
                <a:spcPct val="100000"/>
              </a:lnSpc>
              <a:spcBef>
                <a:spcPts val="349"/>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400" spc="-1" strike="noStrike">
                <a:solidFill>
                  <a:srgbClr val="000000"/>
                </a:solidFill>
                <a:latin typeface="Arial"/>
                <a:ea typeface="Arial"/>
              </a:rPr>
              <a:t>Order Goniatitida (388.5- 252.0 Ma)</a:t>
            </a:r>
            <a:endParaRPr b="0" lang="en-US" sz="1400" spc="-1" strike="noStrike">
              <a:solidFill>
                <a:srgbClr val="000000"/>
              </a:solidFill>
              <a:latin typeface="Calibri"/>
            </a:endParaRPr>
          </a:p>
          <a:p>
            <a:pPr lvl="2" marL="1054080" indent="-209880">
              <a:lnSpc>
                <a:spcPct val="100000"/>
              </a:lnSpc>
              <a:spcBef>
                <a:spcPts val="349"/>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400" spc="-1" strike="noStrike">
                <a:solidFill>
                  <a:srgbClr val="000000"/>
                </a:solidFill>
                <a:latin typeface="Arial"/>
                <a:ea typeface="Arial"/>
              </a:rPr>
              <a:t>Order Ceratitida (254.0-200.0 Ma)</a:t>
            </a:r>
            <a:endParaRPr b="0" lang="en-US" sz="1400" spc="-1" strike="noStrike">
              <a:solidFill>
                <a:srgbClr val="000000"/>
              </a:solidFill>
              <a:latin typeface="Calibri"/>
            </a:endParaRPr>
          </a:p>
          <a:p>
            <a:pPr lvl="2" marL="1054080" indent="-209880">
              <a:lnSpc>
                <a:spcPct val="100000"/>
              </a:lnSpc>
              <a:spcBef>
                <a:spcPts val="349"/>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400" spc="-1" strike="noStrike">
                <a:solidFill>
                  <a:srgbClr val="000000"/>
                </a:solidFill>
                <a:latin typeface="Arial"/>
                <a:ea typeface="Arial"/>
              </a:rPr>
              <a:t>Order Ammonitida (215.0-66.0 Ma)</a:t>
            </a:r>
            <a:endParaRPr b="0" lang="en-US" sz="1400" spc="-1" strike="noStrike">
              <a:solidFill>
                <a:srgbClr val="000000"/>
              </a:solidFill>
              <a:latin typeface="Calibri"/>
            </a:endParaRPr>
          </a:p>
          <a:p>
            <a:pPr lvl="1" marL="685800" indent="-263880">
              <a:lnSpc>
                <a:spcPct val="100000"/>
              </a:lnSpc>
              <a:spcBef>
                <a:spcPts val="448"/>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800" spc="-1" strike="noStrike">
                <a:solidFill>
                  <a:srgbClr val="000000"/>
                </a:solidFill>
                <a:latin typeface="Arial"/>
                <a:ea typeface="Arial"/>
              </a:rPr>
              <a:t>Subclass Coleoidea (410.0 Ma-Rec)</a:t>
            </a:r>
            <a:endParaRPr b="0" lang="en-US" sz="1800" spc="-1" strike="noStrike">
              <a:solidFill>
                <a:srgbClr val="000000"/>
              </a:solidFill>
              <a:latin typeface="Calibri"/>
            </a:endParaRPr>
          </a:p>
          <a:p>
            <a:pPr lvl="2" marL="1054080" indent="-209880">
              <a:lnSpc>
                <a:spcPct val="100000"/>
              </a:lnSpc>
              <a:spcBef>
                <a:spcPts val="349"/>
              </a:spcBef>
              <a:buClr>
                <a:srgbClr val="000000"/>
              </a:buClr>
              <a:buFont typeface="Wingdings" charset="2"/>
              <a:buChar char=""/>
              <a:tabLst>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 algn="l" pos="9254880"/>
              </a:tabLst>
            </a:pPr>
            <a:r>
              <a:rPr b="0" lang="en-US" sz="1400" spc="-1" strike="noStrike">
                <a:solidFill>
                  <a:srgbClr val="000000"/>
                </a:solidFill>
                <a:latin typeface="Arial"/>
                <a:ea typeface="Arial"/>
              </a:rPr>
              <a:t>??Cohort Belemnoidea: Belemnites and kin</a:t>
            </a:r>
            <a:endParaRPr b="0" lang="en-US" sz="1400" spc="-1" strike="noStrike">
              <a:solidFill>
                <a:srgbClr val="000000"/>
              </a:solidFill>
              <a:latin typeface="Calibri"/>
            </a:endParaRPr>
          </a:p>
          <a:p>
            <a:pPr lvl="1" marL="685800" indent="-263880">
              <a:lnSpc>
                <a:spcPct val="100000"/>
              </a:lnSpc>
              <a:spcBef>
                <a:spcPts val="448"/>
              </a:spcBef>
              <a:buClr>
                <a:srgbClr val="000000"/>
              </a:buClr>
              <a:buFont typeface="Wingdings" charset="2"/>
              <a:buChar char=""/>
              <a:tabLst>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 algn="l" pos="8834400"/>
              </a:tabLst>
            </a:pPr>
            <a:r>
              <a:rPr b="0" lang="en-US" sz="1800" spc="-1" strike="noStrike">
                <a:solidFill>
                  <a:srgbClr val="000000"/>
                </a:solidFill>
                <a:latin typeface="Arial"/>
                <a:ea typeface="Arial"/>
              </a:rPr>
              <a:t>Superorder Decapodiformes (Squid and Octopods). </a:t>
            </a:r>
            <a:r>
              <a:rPr b="0" i="1" lang="en-US" sz="1800" spc="-1" strike="noStrike">
                <a:solidFill>
                  <a:srgbClr val="000000"/>
                </a:solidFill>
                <a:latin typeface="Arial"/>
                <a:ea typeface="Arial"/>
              </a:rPr>
              <a:t>Won’t discuss much but they do have fossils</a:t>
            </a:r>
            <a:endParaRPr b="0" lang="en-US" sz="1800" spc="-1" strike="noStrike">
              <a:solidFill>
                <a:srgbClr val="000000"/>
              </a:solidFill>
              <a:latin typeface="Calibri"/>
            </a:endParaRPr>
          </a:p>
          <a:p>
            <a:pPr marL="315720" indent="-315720">
              <a:lnSpc>
                <a:spcPct val="100000"/>
              </a:lnSpc>
              <a:spcBef>
                <a:spcPts val="448"/>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Echinoderm:construction</a:t>
            </a:r>
            <a:endParaRPr b="0" lang="en-US" sz="4000" spc="-1" strike="noStrike">
              <a:solidFill>
                <a:srgbClr val="000000"/>
              </a:solidFill>
              <a:latin typeface="Calibri"/>
            </a:endParaRPr>
          </a:p>
        </p:txBody>
      </p:sp>
      <p:pic>
        <p:nvPicPr>
          <p:cNvPr id="243" name="Picture 4" descr=""/>
          <p:cNvPicPr/>
          <p:nvPr/>
        </p:nvPicPr>
        <p:blipFill>
          <a:blip r:embed="rId1"/>
          <a:stretch/>
        </p:blipFill>
        <p:spPr>
          <a:xfrm>
            <a:off x="838080" y="1952640"/>
            <a:ext cx="6553440" cy="45291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Holothurians (Sea-cucumbers)</a:t>
            </a:r>
            <a:endParaRPr b="0" lang="en-US" sz="4000" spc="-1" strike="noStrike">
              <a:solidFill>
                <a:srgbClr val="000000"/>
              </a:solidFill>
              <a:latin typeface="Calibri"/>
            </a:endParaRPr>
          </a:p>
        </p:txBody>
      </p:sp>
      <p:pic>
        <p:nvPicPr>
          <p:cNvPr id="245" name="Picture 4" descr=""/>
          <p:cNvPicPr/>
          <p:nvPr/>
        </p:nvPicPr>
        <p:blipFill>
          <a:blip r:embed="rId1"/>
          <a:stretch/>
        </p:blipFill>
        <p:spPr>
          <a:xfrm>
            <a:off x="228600" y="2514600"/>
            <a:ext cx="4495680" cy="2884320"/>
          </a:xfrm>
          <a:prstGeom prst="rect">
            <a:avLst/>
          </a:prstGeom>
          <a:ln>
            <a:noFill/>
          </a:ln>
        </p:spPr>
      </p:pic>
      <p:pic>
        <p:nvPicPr>
          <p:cNvPr id="246" name="Picture 5" descr=""/>
          <p:cNvPicPr/>
          <p:nvPr/>
        </p:nvPicPr>
        <p:blipFill>
          <a:blip r:embed="rId2"/>
          <a:stretch/>
        </p:blipFill>
        <p:spPr>
          <a:xfrm>
            <a:off x="4800600" y="2514600"/>
            <a:ext cx="4114800" cy="29098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Crinoidea</a:t>
            </a:r>
            <a:endParaRPr b="0" lang="en-US" sz="4000" spc="-1" strike="noStrike">
              <a:solidFill>
                <a:srgbClr val="000000"/>
              </a:solidFill>
              <a:latin typeface="Calibri"/>
            </a:endParaRPr>
          </a:p>
        </p:txBody>
      </p:sp>
      <p:pic>
        <p:nvPicPr>
          <p:cNvPr id="248" name="Picture 3" descr=""/>
          <p:cNvPicPr/>
          <p:nvPr/>
        </p:nvPicPr>
        <p:blipFill>
          <a:blip r:embed="rId1"/>
          <a:stretch/>
        </p:blipFill>
        <p:spPr>
          <a:xfrm>
            <a:off x="2362320" y="2092320"/>
            <a:ext cx="2227320" cy="4010040"/>
          </a:xfrm>
          <a:prstGeom prst="rect">
            <a:avLst/>
          </a:prstGeom>
          <a:ln>
            <a:noFill/>
          </a:ln>
        </p:spPr>
      </p:pic>
      <p:pic>
        <p:nvPicPr>
          <p:cNvPr id="249" name="Picture 5" descr=""/>
          <p:cNvPicPr/>
          <p:nvPr/>
        </p:nvPicPr>
        <p:blipFill>
          <a:blip r:embed="rId2"/>
          <a:stretch/>
        </p:blipFill>
        <p:spPr>
          <a:xfrm>
            <a:off x="4876920" y="2092320"/>
            <a:ext cx="2404800" cy="401004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Class:Echinoidea</a:t>
            </a:r>
            <a:endParaRPr b="0" lang="en-US" sz="4000" spc="-1" strike="noStrike">
              <a:solidFill>
                <a:srgbClr val="000000"/>
              </a:solidFill>
              <a:latin typeface="Calibri"/>
            </a:endParaRPr>
          </a:p>
        </p:txBody>
      </p:sp>
      <p:pic>
        <p:nvPicPr>
          <p:cNvPr id="251" name="Picture 4" descr=""/>
          <p:cNvPicPr/>
          <p:nvPr/>
        </p:nvPicPr>
        <p:blipFill>
          <a:blip r:embed="rId1"/>
          <a:srcRect l="-14723" t="0" r="-14723" b="0"/>
          <a:stretch/>
        </p:blipFill>
        <p:spPr>
          <a:xfrm>
            <a:off x="457200" y="1600200"/>
            <a:ext cx="8229600" cy="452592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Echinoid test morphology</a:t>
            </a:r>
            <a:endParaRPr b="0" lang="en-US" sz="4000" spc="-1" strike="noStrike">
              <a:solidFill>
                <a:srgbClr val="000000"/>
              </a:solidFill>
              <a:latin typeface="Calibri"/>
            </a:endParaRPr>
          </a:p>
        </p:txBody>
      </p:sp>
      <p:pic>
        <p:nvPicPr>
          <p:cNvPr id="253" name="Picture 4" descr=""/>
          <p:cNvPicPr/>
          <p:nvPr/>
        </p:nvPicPr>
        <p:blipFill>
          <a:blip r:embed="rId1"/>
          <a:stretch/>
        </p:blipFill>
        <p:spPr>
          <a:xfrm>
            <a:off x="2133720" y="1952640"/>
            <a:ext cx="4427280" cy="45338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Echinoid test morphology</a:t>
            </a:r>
            <a:endParaRPr b="0" lang="en-US" sz="4000" spc="-1" strike="noStrike">
              <a:solidFill>
                <a:srgbClr val="000000"/>
              </a:solidFill>
              <a:latin typeface="Calibri"/>
            </a:endParaRPr>
          </a:p>
        </p:txBody>
      </p:sp>
      <p:pic>
        <p:nvPicPr>
          <p:cNvPr id="255" name="Picture 1" descr="IMG_1652.jpg"/>
          <p:cNvPicPr/>
          <p:nvPr/>
        </p:nvPicPr>
        <p:blipFill>
          <a:blip r:embed="rId1"/>
          <a:stretch/>
        </p:blipFill>
        <p:spPr>
          <a:xfrm>
            <a:off x="915840" y="1434960"/>
            <a:ext cx="7297920" cy="486432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Oral surface</a:t>
            </a:r>
            <a:endParaRPr b="0" lang="en-US" sz="4000" spc="-1" strike="noStrike">
              <a:solidFill>
                <a:srgbClr val="000000"/>
              </a:solidFill>
              <a:latin typeface="Calibri"/>
            </a:endParaRPr>
          </a:p>
        </p:txBody>
      </p:sp>
      <p:pic>
        <p:nvPicPr>
          <p:cNvPr id="257" name="Picture 4" descr=""/>
          <p:cNvPicPr/>
          <p:nvPr/>
        </p:nvPicPr>
        <p:blipFill>
          <a:blip r:embed="rId1"/>
          <a:srcRect l="-18048" t="0" r="-18048" b="0"/>
          <a:stretch/>
        </p:blipFill>
        <p:spPr>
          <a:xfrm>
            <a:off x="457200" y="1600200"/>
            <a:ext cx="8229600" cy="45259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Teeth (Aristotle</a:t>
            </a:r>
            <a:r>
              <a:rPr b="0" lang="ja-JP" sz="4000" spc="-1" strike="noStrike">
                <a:solidFill>
                  <a:srgbClr val="000000"/>
                </a:solidFill>
                <a:latin typeface="Calibri"/>
              </a:rPr>
              <a:t>’</a:t>
            </a:r>
            <a:r>
              <a:rPr b="0" lang="en-US" sz="4000" spc="-1" strike="noStrike">
                <a:solidFill>
                  <a:srgbClr val="000000"/>
                </a:solidFill>
                <a:latin typeface="Calibri"/>
              </a:rPr>
              <a:t>s lantern)</a:t>
            </a:r>
            <a:endParaRPr b="0" lang="en-US" sz="4000" spc="-1" strike="noStrike">
              <a:solidFill>
                <a:srgbClr val="000000"/>
              </a:solidFill>
              <a:latin typeface="Calibri"/>
            </a:endParaRPr>
          </a:p>
        </p:txBody>
      </p:sp>
      <p:pic>
        <p:nvPicPr>
          <p:cNvPr id="259" name="Picture 4" descr=""/>
          <p:cNvPicPr/>
          <p:nvPr/>
        </p:nvPicPr>
        <p:blipFill>
          <a:blip r:embed="rId1"/>
          <a:srcRect l="-18182" t="0" r="-18182" b="0"/>
          <a:stretch/>
        </p:blipFill>
        <p:spPr>
          <a:xfrm>
            <a:off x="457200" y="1600200"/>
            <a:ext cx="8229600" cy="452592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0" y="896760"/>
            <a:ext cx="8229600" cy="84456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Test construction (stereom)</a:t>
            </a:r>
            <a:endParaRPr b="0" lang="en-US" sz="4000" spc="-1" strike="noStrike">
              <a:solidFill>
                <a:srgbClr val="000000"/>
              </a:solidFill>
              <a:latin typeface="Calibri"/>
            </a:endParaRPr>
          </a:p>
        </p:txBody>
      </p:sp>
      <p:pic>
        <p:nvPicPr>
          <p:cNvPr id="261" name="Picture 4" descr=""/>
          <p:cNvPicPr/>
          <p:nvPr/>
        </p:nvPicPr>
        <p:blipFill>
          <a:blip r:embed="rId1"/>
          <a:stretch/>
        </p:blipFill>
        <p:spPr>
          <a:xfrm>
            <a:off x="4648320" y="2233440"/>
            <a:ext cx="4190760" cy="3495960"/>
          </a:xfrm>
          <a:prstGeom prst="rect">
            <a:avLst/>
          </a:prstGeom>
          <a:ln>
            <a:noFill/>
          </a:ln>
        </p:spPr>
      </p:pic>
      <p:pic>
        <p:nvPicPr>
          <p:cNvPr id="262" name="Picture 5" descr=""/>
          <p:cNvPicPr/>
          <p:nvPr/>
        </p:nvPicPr>
        <p:blipFill>
          <a:blip r:embed="rId2"/>
          <a:stretch/>
        </p:blipFill>
        <p:spPr>
          <a:xfrm>
            <a:off x="380880" y="2233440"/>
            <a:ext cx="4191120" cy="344664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Echinoid Symmetry </a:t>
            </a:r>
            <a:endParaRPr b="0" lang="en-US" sz="4000" spc="-1" strike="noStrike">
              <a:solidFill>
                <a:srgbClr val="000000"/>
              </a:solidFill>
              <a:latin typeface="Calibri"/>
            </a:endParaRPr>
          </a:p>
        </p:txBody>
      </p:sp>
      <p:pic>
        <p:nvPicPr>
          <p:cNvPr id="264" name="Picture 3" descr=""/>
          <p:cNvPicPr/>
          <p:nvPr/>
        </p:nvPicPr>
        <p:blipFill>
          <a:blip r:embed="rId1"/>
          <a:stretch/>
        </p:blipFill>
        <p:spPr>
          <a:xfrm>
            <a:off x="304920" y="2233440"/>
            <a:ext cx="4335480" cy="3305520"/>
          </a:xfrm>
          <a:prstGeom prst="rect">
            <a:avLst/>
          </a:prstGeom>
          <a:ln>
            <a:noFill/>
          </a:ln>
        </p:spPr>
      </p:pic>
      <p:pic>
        <p:nvPicPr>
          <p:cNvPr id="265" name="Picture 4" descr=""/>
          <p:cNvPicPr/>
          <p:nvPr/>
        </p:nvPicPr>
        <p:blipFill>
          <a:blip r:embed="rId2"/>
          <a:srcRect l="14638" t="0" r="10572" b="0"/>
          <a:stretch/>
        </p:blipFill>
        <p:spPr>
          <a:xfrm>
            <a:off x="4724280" y="2233440"/>
            <a:ext cx="4038840" cy="33055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Phylum Mollusca: Class Cephalopoda</a:t>
            </a:r>
            <a:endParaRPr b="0" lang="en-US" sz="4000" spc="-1" strike="noStrike">
              <a:solidFill>
                <a:srgbClr val="000000"/>
              </a:solidFill>
              <a:latin typeface="Calibri"/>
            </a:endParaRPr>
          </a:p>
        </p:txBody>
      </p:sp>
      <p:pic>
        <p:nvPicPr>
          <p:cNvPr id="139" name="Content Placeholder 4" descr="33-22-CephalopodsCollage.jpg"/>
          <p:cNvPicPr/>
          <p:nvPr/>
        </p:nvPicPr>
        <p:blipFill>
          <a:blip r:embed="rId1"/>
          <a:srcRect l="-21220" t="0" r="-21220" b="0"/>
          <a:stretch/>
        </p:blipFill>
        <p:spPr>
          <a:xfrm>
            <a:off x="-1143000" y="1530360"/>
            <a:ext cx="11302920" cy="491472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Irregularia</a:t>
            </a:r>
            <a:endParaRPr b="0" lang="en-US" sz="4000" spc="-1" strike="noStrike">
              <a:solidFill>
                <a:srgbClr val="000000"/>
              </a:solidFill>
              <a:latin typeface="Calibri"/>
            </a:endParaRPr>
          </a:p>
        </p:txBody>
      </p:sp>
      <p:pic>
        <p:nvPicPr>
          <p:cNvPr id="267" name="Picture 3" descr=""/>
          <p:cNvPicPr/>
          <p:nvPr/>
        </p:nvPicPr>
        <p:blipFill>
          <a:blip r:embed="rId1"/>
          <a:srcRect l="16511" t="0" r="22430" b="0"/>
          <a:stretch/>
        </p:blipFill>
        <p:spPr>
          <a:xfrm>
            <a:off x="304920" y="2725560"/>
            <a:ext cx="2819160" cy="2884680"/>
          </a:xfrm>
          <a:prstGeom prst="rect">
            <a:avLst/>
          </a:prstGeom>
          <a:ln>
            <a:noFill/>
          </a:ln>
        </p:spPr>
      </p:pic>
      <p:pic>
        <p:nvPicPr>
          <p:cNvPr id="268" name="Picture 4" descr=""/>
          <p:cNvPicPr/>
          <p:nvPr/>
        </p:nvPicPr>
        <p:blipFill>
          <a:blip r:embed="rId2"/>
          <a:stretch/>
        </p:blipFill>
        <p:spPr>
          <a:xfrm>
            <a:off x="3276720" y="2725560"/>
            <a:ext cx="2341440" cy="2884680"/>
          </a:xfrm>
          <a:prstGeom prst="rect">
            <a:avLst/>
          </a:prstGeom>
          <a:ln>
            <a:noFill/>
          </a:ln>
        </p:spPr>
      </p:pic>
      <p:pic>
        <p:nvPicPr>
          <p:cNvPr id="269" name="Picture 5" descr=""/>
          <p:cNvPicPr/>
          <p:nvPr/>
        </p:nvPicPr>
        <p:blipFill>
          <a:blip r:embed="rId3"/>
          <a:srcRect l="13736" t="0" r="19317" b="0"/>
          <a:stretch/>
        </p:blipFill>
        <p:spPr>
          <a:xfrm>
            <a:off x="5715000" y="2725560"/>
            <a:ext cx="2971800" cy="29181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457200" y="274320"/>
            <a:ext cx="8229600" cy="1143000"/>
          </a:xfrm>
          <a:prstGeom prst="rect">
            <a:avLst/>
          </a:prstGeom>
          <a:noFill/>
          <a:ln>
            <a:noFill/>
          </a:ln>
        </p:spPr>
        <p:txBody>
          <a:bodyPr lIns="90000" rIns="90000" tIns="46800" bIns="46800"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4000" spc="-1" strike="noStrike">
              <a:solidFill>
                <a:srgbClr val="000000"/>
              </a:solidFill>
              <a:latin typeface="Calibri"/>
            </a:endParaRPr>
          </a:p>
        </p:txBody>
      </p:sp>
      <p:pic>
        <p:nvPicPr>
          <p:cNvPr id="271" name="Picture 2" descr="PastedGraphic-1.pdf"/>
          <p:cNvPicPr/>
          <p:nvPr/>
        </p:nvPicPr>
        <p:blipFill>
          <a:blip r:embed="rId1"/>
          <a:stretch/>
        </p:blipFill>
        <p:spPr>
          <a:xfrm>
            <a:off x="352440" y="263520"/>
            <a:ext cx="8439120" cy="63309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3300" spc="-1" strike="noStrike">
                <a:solidFill>
                  <a:srgbClr val="000000"/>
                </a:solidFill>
                <a:latin typeface="Arial"/>
                <a:ea typeface="Arial"/>
              </a:rPr>
              <a:t>Exceptionally Preserved Squid</a:t>
            </a:r>
            <a:br/>
            <a:r>
              <a:rPr b="0" lang="en-US" sz="3300" spc="-1" strike="noStrike">
                <a:solidFill>
                  <a:srgbClr val="000000"/>
                </a:solidFill>
                <a:latin typeface="Arial"/>
                <a:ea typeface="Arial"/>
              </a:rPr>
              <a:t>(Jurassic Oxford Clay of Wiltshire)</a:t>
            </a:r>
            <a:endParaRPr b="0" lang="en-US" sz="3300" spc="-1" strike="noStrike">
              <a:solidFill>
                <a:srgbClr val="000000"/>
              </a:solidFill>
              <a:latin typeface="Calibri"/>
            </a:endParaRPr>
          </a:p>
        </p:txBody>
      </p:sp>
      <p:sp>
        <p:nvSpPr>
          <p:cNvPr id="141" name="TextShape 2"/>
          <p:cNvSpPr txBox="1"/>
          <p:nvPr/>
        </p:nvSpPr>
        <p:spPr>
          <a:xfrm>
            <a:off x="457200" y="1600200"/>
            <a:ext cx="8229600" cy="4525920"/>
          </a:xfrm>
          <a:prstGeom prst="rect">
            <a:avLst/>
          </a:prstGeom>
          <a:noFill/>
          <a:ln>
            <a:noFill/>
          </a:ln>
        </p:spPr>
      </p:sp>
      <p:pic>
        <p:nvPicPr>
          <p:cNvPr id="142" name="Picture 4" descr=""/>
          <p:cNvPicPr/>
          <p:nvPr/>
        </p:nvPicPr>
        <p:blipFill>
          <a:blip r:embed="rId1"/>
          <a:stretch/>
        </p:blipFill>
        <p:spPr>
          <a:xfrm>
            <a:off x="304920" y="2725560"/>
            <a:ext cx="8521560" cy="30369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457200" y="274320"/>
            <a:ext cx="8229600" cy="1143000"/>
          </a:xfrm>
          <a:prstGeom prst="rect">
            <a:avLst/>
          </a:prstGeom>
          <a:noFill/>
          <a:ln>
            <a:noFill/>
          </a:ln>
        </p:spPr>
        <p:txBody>
          <a:bodyPr anchor="ctr">
            <a:noAutofit/>
          </a:bodyPr>
          <a:p>
            <a:pPr algn="ctr">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Calibri"/>
              </a:rPr>
              <a:t>Exceptionally preserved Octopods</a:t>
            </a:r>
            <a:endParaRPr b="0" lang="en-US" sz="4000" spc="-1" strike="noStrike">
              <a:solidFill>
                <a:srgbClr val="000000"/>
              </a:solidFill>
              <a:latin typeface="Calibri"/>
            </a:endParaRPr>
          </a:p>
        </p:txBody>
      </p:sp>
      <p:pic>
        <p:nvPicPr>
          <p:cNvPr id="144" name="Content Placeholder 3" descr=""/>
          <p:cNvPicPr/>
          <p:nvPr/>
        </p:nvPicPr>
        <p:blipFill>
          <a:blip r:embed="rId1"/>
          <a:stretch/>
        </p:blipFill>
        <p:spPr>
          <a:xfrm>
            <a:off x="179280" y="1341360"/>
            <a:ext cx="4167360" cy="2683080"/>
          </a:xfrm>
          <a:prstGeom prst="rect">
            <a:avLst/>
          </a:prstGeom>
          <a:ln>
            <a:noFill/>
          </a:ln>
        </p:spPr>
      </p:pic>
      <p:pic>
        <p:nvPicPr>
          <p:cNvPr id="145" name="Picture 4" descr=""/>
          <p:cNvPicPr/>
          <p:nvPr/>
        </p:nvPicPr>
        <p:blipFill>
          <a:blip r:embed="rId2"/>
          <a:stretch/>
        </p:blipFill>
        <p:spPr>
          <a:xfrm>
            <a:off x="4410000" y="1341360"/>
            <a:ext cx="4699080" cy="26830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Modern Cephalopoda</a:t>
            </a:r>
            <a:endParaRPr b="0" lang="en-US" sz="4000" spc="-1" strike="noStrike">
              <a:solidFill>
                <a:srgbClr val="000000"/>
              </a:solidFill>
              <a:latin typeface="Calibri"/>
            </a:endParaRPr>
          </a:p>
        </p:txBody>
      </p:sp>
      <p:pic>
        <p:nvPicPr>
          <p:cNvPr id="147" name="Content Placeholder 4" descr="squid-2.jpg"/>
          <p:cNvPicPr/>
          <p:nvPr/>
        </p:nvPicPr>
        <p:blipFill>
          <a:blip r:embed="rId1"/>
          <a:srcRect l="463" t="0" r="463" b="0"/>
          <a:stretch/>
        </p:blipFill>
        <p:spPr>
          <a:xfrm rot="5400000">
            <a:off x="2107080" y="330840"/>
            <a:ext cx="4776840" cy="73152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457200" y="274320"/>
            <a:ext cx="8229600" cy="1143000"/>
          </a:xfrm>
          <a:prstGeom prst="rect">
            <a:avLst/>
          </a:prstGeom>
          <a:noFill/>
          <a:ln>
            <a:noFill/>
          </a:ln>
        </p:spPr>
        <p:txBody>
          <a:bodyPr anchor="ctr">
            <a:noAutofit/>
          </a:bodyPr>
          <a:p>
            <a:pPr algn="ctr">
              <a:lnSpc>
                <a:spcPct val="100000"/>
              </a:lnSpc>
              <a:tabLst>
                <a:tab algn="l" pos="0"/>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4000" spc="-1" strike="noStrike">
                <a:solidFill>
                  <a:srgbClr val="000000"/>
                </a:solidFill>
                <a:latin typeface="Arial"/>
                <a:ea typeface="Arial"/>
              </a:rPr>
              <a:t>Cephalopoda: how advanced?</a:t>
            </a:r>
            <a:endParaRPr b="0" lang="en-US" sz="4000" spc="-1" strike="noStrike">
              <a:solidFill>
                <a:srgbClr val="000000"/>
              </a:solidFill>
              <a:latin typeface="Calibri"/>
            </a:endParaRPr>
          </a:p>
        </p:txBody>
      </p:sp>
      <p:sp>
        <p:nvSpPr>
          <p:cNvPr id="149" name="TextShape 2"/>
          <p:cNvSpPr txBox="1"/>
          <p:nvPr/>
        </p:nvSpPr>
        <p:spPr>
          <a:xfrm>
            <a:off x="457200" y="2161800"/>
            <a:ext cx="8229600" cy="3306600"/>
          </a:xfrm>
          <a:prstGeom prst="rect">
            <a:avLst/>
          </a:prstGeom>
          <a:noFill/>
          <a:ln>
            <a:noFill/>
          </a:ln>
        </p:spPr>
        <p:txBody>
          <a:bodyPr>
            <a:normAutofit/>
          </a:bodyPr>
          <a:p>
            <a:pPr marL="315720" indent="-315720">
              <a:lnSpc>
                <a:spcPct val="100000"/>
              </a:lnSpc>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Collaborative hunting techniques</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Capable of complex and dexterous movement</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Can communicate via colour change of skin</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r>
              <a:rPr b="0" lang="en-US" sz="2900" spc="-1" strike="noStrike">
                <a:solidFill>
                  <a:srgbClr val="000000"/>
                </a:solidFill>
                <a:latin typeface="Arial"/>
                <a:ea typeface="Arial"/>
              </a:rPr>
              <a:t>Complex optics suggests that their brain has some degree of processing power.</a:t>
            </a:r>
            <a:endParaRPr b="0" lang="en-US" sz="2900" spc="-1" strike="noStrike">
              <a:solidFill>
                <a:srgbClr val="000000"/>
              </a:solidFill>
              <a:latin typeface="Calibri"/>
            </a:endParaRPr>
          </a:p>
          <a:p>
            <a:pPr marL="315720" indent="-315720">
              <a:lnSpc>
                <a:spcPct val="100000"/>
              </a:lnSpc>
              <a:spcBef>
                <a:spcPts val="723"/>
              </a:spcBef>
              <a:buClr>
                <a:srgbClr val="000000"/>
              </a:buClr>
              <a:buFont typeface="Arial"/>
              <a:buChar char="•"/>
              <a:tabLst>
                <a:tab algn="l" pos="420480"/>
                <a:tab algn="l" pos="841320"/>
                <a:tab algn="l" pos="1261800"/>
                <a:tab algn="l" pos="1682640"/>
                <a:tab algn="l" pos="2103120"/>
                <a:tab algn="l" pos="2523960"/>
                <a:tab algn="l" pos="2944800"/>
                <a:tab algn="l" pos="3365280"/>
                <a:tab algn="l" pos="3786120"/>
                <a:tab algn="l" pos="4206600"/>
                <a:tab algn="l" pos="4627440"/>
                <a:tab algn="l" pos="5047920"/>
                <a:tab algn="l" pos="5468760"/>
                <a:tab algn="l" pos="5889600"/>
                <a:tab algn="l" pos="6310080"/>
                <a:tab algn="l" pos="6730920"/>
                <a:tab algn="l" pos="7151400"/>
                <a:tab algn="l" pos="7572240"/>
                <a:tab algn="l" pos="7992720"/>
                <a:tab algn="l" pos="8413560"/>
              </a:tabLst>
            </a:pPr>
            <a:endParaRPr b="0" lang="en-US" sz="2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27368</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2012-02-23T04:55:04Z</dcterms:created>
  <dc:creator>Peter Allison</dc:creator>
  <dc:description/>
  <dc:language>zh-CN</dc:language>
  <cp:lastModifiedBy>Allison, Peter A</cp:lastModifiedBy>
  <cp:lastPrinted>2020-02-24T19:33:57Z</cp:lastPrinted>
  <dcterms:modified xsi:type="dcterms:W3CDTF">2021-02-22T23:24:52Z</dcterms:modified>
  <cp:revision>78</cp:revision>
  <dc:subject/>
  <dc:title>PowerPoint Presentation</dc:title>
</cp:coreProperties>
</file>